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61" r:id="rId3"/>
    <p:sldId id="375" r:id="rId4"/>
    <p:sldId id="346" r:id="rId5"/>
    <p:sldId id="364" r:id="rId6"/>
    <p:sldId id="363" r:id="rId7"/>
    <p:sldId id="347" r:id="rId8"/>
    <p:sldId id="354" r:id="rId9"/>
    <p:sldId id="351" r:id="rId10"/>
    <p:sldId id="355" r:id="rId11"/>
    <p:sldId id="357" r:id="rId12"/>
    <p:sldId id="361" r:id="rId13"/>
    <p:sldId id="356" r:id="rId14"/>
    <p:sldId id="353" r:id="rId15"/>
    <p:sldId id="358" r:id="rId16"/>
    <p:sldId id="352" r:id="rId17"/>
    <p:sldId id="359" r:id="rId18"/>
    <p:sldId id="360" r:id="rId19"/>
    <p:sldId id="365" r:id="rId20"/>
    <p:sldId id="362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49" r:id="rId31"/>
    <p:sldId id="350" r:id="rId32"/>
    <p:sldId id="273" r:id="rId33"/>
    <p:sldId id="274" r:id="rId34"/>
  </p:sldIdLst>
  <p:sldSz cx="12192000" cy="6858000"/>
  <p:notesSz cx="6889750" cy="96075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962"/>
    <a:srgbClr val="E2F0D9"/>
    <a:srgbClr val="767171"/>
    <a:srgbClr val="FFD966"/>
    <a:srgbClr val="EDECEA"/>
    <a:srgbClr val="EEE249"/>
    <a:srgbClr val="273E38"/>
    <a:srgbClr val="F8F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7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BDB99-6FFC-458B-A490-4CCCA11A157A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63563" y="1201738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624388"/>
            <a:ext cx="5511800" cy="37830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26538"/>
            <a:ext cx="298608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126538"/>
            <a:ext cx="298608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AA64C-FF8B-45FA-8D52-2B9E12A2E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26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18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68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84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0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735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93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88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6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28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663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16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63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0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6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719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312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71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2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00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2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365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75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9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7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387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33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20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15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AA64C-FF8B-45FA-8D52-2B9E12A2E79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5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69DAD-5C14-4654-A135-9B48BE6BA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01CFB-85C0-456A-A244-DBAF6147A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A2B21F-C608-494B-B8CA-43BB3406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7AD0F-323C-4C38-8D9E-3B012022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13EE4-0842-4626-89EE-BB13EB49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523B0-D59A-430E-8F78-2100B2EB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3265F-DB73-409A-B806-EFA182E0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DB938-A99C-4530-9F63-83F20FD5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94669-1AFD-4B5E-83C3-9D605CAD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C9195-C62C-403D-97BF-A4B5283F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9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726CB4-EA8F-4885-948A-95BD21548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5DB56A-D0F9-4A93-B5D5-C3A3DB1AF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C5574-81E8-4B9E-915C-C7E65C41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A80FF-8CCC-46B2-B6F3-16CE7BA1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DE-645C-4300-9C85-F3DE935B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7E846-C738-4BA1-B2FD-C78F23F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EA22F-99B0-40E2-94D0-B0A2AF2C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711E4-B467-42AA-8AC3-F5E1F031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D939A-8926-4A34-BEB0-730F64F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15837-8B0E-4E6F-ABFA-BDD7B337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2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2E89-783F-48C7-B6A7-3070156C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FD7B7-AEE2-4230-9B48-4ECAFBEF1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A5714-24E5-4074-A913-CF36F807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387CF-E5EC-4A96-913D-4A0F6EB6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0FA5-7C50-44EB-B365-B1EF0E25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9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173AF-B618-458A-A8D2-F41D1A41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5B4A3-310B-4FEA-A538-A9ACE3F00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623DE-AE8B-4F69-8E6D-B238E090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5B526-E795-431B-9D0D-480BC57F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2B414-0A90-4D77-B35B-C21BD78F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F6A81F-CB8F-43B7-BEED-B9C091B8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0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DA26-9529-4C72-800D-72AB2284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71C0E-E495-4FAC-8055-302A6053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455AF8-EF4F-4FD0-BF73-8E8B3952C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917332-6822-4F3F-A5BF-CA8C5ACEA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31EC6E-040C-4D03-8666-810ED924A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F591A2-BAE0-494B-A28B-BB471A50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71F0B-F3AD-402F-8D9F-5A2459F2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657C2-4C96-4B10-BC81-A4F75AF8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4A1CE-659F-449B-B7AF-B404153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1ED0CF-1EB0-4882-B176-ACE92F50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294D6-385E-4CBC-BB19-2B7349BB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B8BA3-0794-4D0A-9056-B5A1B6B8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4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755EA-2C81-4CCF-ADBC-F4E44E91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80ADA-0D2D-4DC8-87D8-08233C04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35BBF-2142-4E83-AAD3-C9FB3645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08D80-AA5A-42DB-8A8E-8D43E536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FC2EE-FF76-4959-8937-B5278867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286ED-F522-4452-8A24-9B54FB38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C062AB-9D65-4FF9-B33F-58A8589D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F3CCCD-F340-49B5-979C-96FFF666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68771-1760-4019-8554-75C4A5D9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DBD3-EBA7-45C4-959E-E3AEDEBA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9AFCE-5D5A-439C-9416-F2F63B357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96B8F-347B-4C10-9BB1-3F72849C8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5F018-CFA3-47CD-B075-A6F56744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0A465C-5C8E-4D61-8092-B07C41C9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AC55D-46B0-4FC4-9A03-456F1A1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5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57B37-C6A9-4B89-A4E4-C3EDBC4E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9D761-6620-4521-8B0B-EF77E5FF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32ECD-A3C9-4E91-A111-FF0F67A14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BCB2A-B63B-4BD5-92EA-89C95F500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A1E18-5A40-4EB3-BB34-8EB2FAA25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8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oraniunity2d.blogspot.com/" TargetMode="External"/><Relationship Id="rId3" Type="http://schemas.openxmlformats.org/officeDocument/2006/relationships/notesSlide" Target="../notesSlides/notesSlide29.xml"/><Relationship Id="rId7" Type="http://schemas.openxmlformats.org/officeDocument/2006/relationships/hyperlink" Target="https://www.youtube.com/watch?v=8zJRxOU4aCc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hyperlink" Target="https://assetstore.unity.com/packages/audio/music/military-shooter-music-pack-219907" TargetMode="External"/><Relationship Id="rId5" Type="http://schemas.openxmlformats.org/officeDocument/2006/relationships/hyperlink" Target="https://www.gamedevmarket.net/asset/pixel-platform-tileset/" TargetMode="External"/><Relationship Id="rId4" Type="http://schemas.openxmlformats.org/officeDocument/2006/relationships/hyperlink" Target="https://opengameart.org/content/gangst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73376" y="2793729"/>
            <a:ext cx="3438762" cy="1389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Battle Duel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sz="1400" kern="0" dirty="0"/>
              <a:t>-</a:t>
            </a:r>
            <a:r>
              <a:rPr lang="ko-KR" altLang="en-US" sz="1400" kern="0" dirty="0"/>
              <a:t>멀티 플레이 게임</a:t>
            </a:r>
            <a:r>
              <a:rPr lang="en-US" altLang="ko-KR" sz="1400" kern="0" dirty="0"/>
              <a:t>-</a:t>
            </a:r>
            <a:endParaRPr lang="ko-KR" altLang="en-US" sz="4400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6546E519-687C-48B3-8240-BE49ECDC4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83839"/>
              </p:ext>
            </p:extLst>
          </p:nvPr>
        </p:nvGraphicFramePr>
        <p:xfrm>
          <a:off x="8451273" y="5699195"/>
          <a:ext cx="3352801" cy="694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2675">
                  <a:extLst>
                    <a:ext uri="{9D8B030D-6E8A-4147-A177-3AD203B41FA5}">
                      <a16:colId xmlns:a16="http://schemas.microsoft.com/office/drawing/2014/main" val="1720421499"/>
                    </a:ext>
                  </a:extLst>
                </a:gridCol>
                <a:gridCol w="360908">
                  <a:extLst>
                    <a:ext uri="{9D8B030D-6E8A-4147-A177-3AD203B41FA5}">
                      <a16:colId xmlns:a16="http://schemas.microsoft.com/office/drawing/2014/main" val="1089402167"/>
                    </a:ext>
                  </a:extLst>
                </a:gridCol>
                <a:gridCol w="1929218">
                  <a:extLst>
                    <a:ext uri="{9D8B030D-6E8A-4147-A177-3AD203B41FA5}">
                      <a16:colId xmlns:a16="http://schemas.microsoft.com/office/drawing/2014/main" val="2049537387"/>
                    </a:ext>
                  </a:extLst>
                </a:gridCol>
              </a:tblGrid>
              <a:tr h="347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lt"/>
                        </a:rPr>
                        <a:t>조원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lt"/>
                        </a:rPr>
                        <a:t>: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latin typeface="+mn-lt"/>
                        </a:rPr>
                        <a:t>김부권</a:t>
                      </a:r>
                      <a:r>
                        <a:rPr lang="en-US" altLang="ko-KR" sz="1400" b="1" dirty="0">
                          <a:latin typeface="+mn-lt"/>
                        </a:rPr>
                        <a:t>(20177146)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0416546"/>
                  </a:ext>
                </a:extLst>
              </a:tr>
              <a:tr h="34738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lt"/>
                        </a:rPr>
                        <a:t>이태환</a:t>
                      </a:r>
                      <a:r>
                        <a:rPr lang="en-US" altLang="ko-KR" sz="1400" b="1" dirty="0">
                          <a:latin typeface="+mn-lt"/>
                        </a:rPr>
                        <a:t>(20177134)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5229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6BA1062-7141-364C-5230-090C984B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19" y="1912634"/>
            <a:ext cx="843827" cy="881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792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7"/>
    </mc:Choice>
    <mc:Fallback xmlns="">
      <p:transition spd="slow" advTm="234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플레이어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283523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상태에 맞는 애니메이션 제작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애니메이터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구성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B23503-D584-CF9E-F39B-342B90CA098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59630" y="1813774"/>
            <a:ext cx="5040000" cy="45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EDFEF2-C7B1-F8B2-9DC0-9F5D54D21DF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9408" y="1813774"/>
            <a:ext cx="5040000" cy="45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82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플레이어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283523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플레이어의 현재 상태를 표시를 위한 닉네임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체력박스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총알 상태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Player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오브젝트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prefabs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5E56-7FCB-6A36-9971-8810B373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2594" y="2157621"/>
            <a:ext cx="3663006" cy="37490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949BF0-E8B8-D4EC-9DAA-71685F7A0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6201" y="2157621"/>
            <a:ext cx="2696353" cy="3732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415230-DC3A-7289-87D7-6FB957CFB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00" y="2157621"/>
            <a:ext cx="4264566" cy="37784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528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플레이어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283523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Audio Source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컴포넌트 추가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총알 발사 시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Gun Shoot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오디오 클립 재생 설정</a:t>
            </a:r>
            <a:endParaRPr lang="en-US" altLang="ko-KR" dirty="0"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D15E56-7FCB-6A36-9971-8810B373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2272" y="2149195"/>
            <a:ext cx="3663006" cy="37490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C949BF0-E8B8-D4EC-9DAA-71685F7A0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732" y="2157621"/>
            <a:ext cx="2696353" cy="37321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EC3F64-9344-DFBD-05F2-09D90CEF2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64" y="2157621"/>
            <a:ext cx="4164496" cy="37490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96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플레이어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985204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Player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PlayerScript.cs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추가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30EE53-B9D3-267C-1274-1ECD3EFC3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935" y="1642165"/>
            <a:ext cx="4496696" cy="4544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6CD9FA-1281-5C25-E946-52CDF502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2771" y="1635416"/>
            <a:ext cx="5619014" cy="45516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14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Canvas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074798"/>
            <a:ext cx="1087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Disconnect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Panel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닉네임과 게임 접속에 필요한 버튼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제작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접속 버튼 누르면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Disconnect Panel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비활성화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92D1C0-C98A-62A4-C81D-6120E06A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32" y="2186758"/>
            <a:ext cx="5328823" cy="36904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16EB07-9D9E-5A60-1EF9-7A278C038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305" y="2186758"/>
            <a:ext cx="5187454" cy="3690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9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Canvas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074798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Respawn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Panel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사망 시 화면에 나오는 텍스트와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Respawn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버튼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제작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플레이어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사망 시 활성화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92D1C0-C98A-62A4-C81D-6120E06A7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449" y="2097157"/>
            <a:ext cx="5328823" cy="36860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16EB07-9D9E-5A60-1EF9-7A278C038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7305" y="2097157"/>
            <a:ext cx="5187454" cy="36860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3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18653" y="521859"/>
            <a:ext cx="26000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2.</a:t>
            </a:r>
            <a:r>
              <a:rPr lang="ko-KR" altLang="en-US" sz="2200" b="1" dirty="0"/>
              <a:t> 제작 과정</a:t>
            </a:r>
            <a:r>
              <a:rPr lang="en-US" altLang="ko-KR" sz="2200" b="1" dirty="0"/>
              <a:t> - </a:t>
            </a:r>
            <a:r>
              <a:rPr lang="ko-KR" altLang="en-US" sz="2200" b="1" dirty="0"/>
              <a:t>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052355"/>
            <a:ext cx="1087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TileMap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리소스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 -&gt; </a:t>
            </a:r>
            <a:r>
              <a:rPr lang="ko-KR" altLang="en-US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스프라이트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Slice -&gt;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Tilemap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Collider 2D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Rigidbody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2D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endParaRPr lang="en-US" altLang="ko-KR" dirty="0"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Tile Pallet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를 이용해 맵 제작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A30537-6049-168E-3CCD-DA4920D0F3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4939" y="2424753"/>
            <a:ext cx="5040000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9E5913-3396-6C3C-9955-5A88AD57CA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30365" y="2424752"/>
            <a:ext cx="5040000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2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18653" y="521859"/>
            <a:ext cx="2955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2.</a:t>
            </a:r>
            <a:r>
              <a:rPr lang="ko-KR" altLang="en-US" sz="2200" b="1" dirty="0"/>
              <a:t> 제작 과정</a:t>
            </a:r>
            <a:r>
              <a:rPr lang="en-US" altLang="ko-KR" sz="2200" b="1" dirty="0"/>
              <a:t> - </a:t>
            </a:r>
            <a:r>
              <a:rPr lang="ko-KR" altLang="en-US" sz="2200" b="1" dirty="0"/>
              <a:t>총알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052355"/>
            <a:ext cx="1087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Bullet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오브젝트 생성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Photon view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컴포넌트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Box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콜라이더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Bullet.cs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추가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Tag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Bullet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설정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Bullet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Prefabs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A30537-6049-168E-3CCD-DA4920D0F34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5" y="2424753"/>
            <a:ext cx="4898926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9E5913-3396-6C3C-9955-5A88AD57CA2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1773" y="2424752"/>
            <a:ext cx="5224671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958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18653" y="521859"/>
            <a:ext cx="2955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2.</a:t>
            </a:r>
            <a:r>
              <a:rPr lang="ko-KR" altLang="en-US" sz="2200" b="1" dirty="0"/>
              <a:t> 제작 과정</a:t>
            </a:r>
            <a:r>
              <a:rPr lang="en-US" altLang="ko-KR" sz="2200" b="1" dirty="0"/>
              <a:t> - </a:t>
            </a:r>
            <a:r>
              <a:rPr lang="ko-KR" altLang="en-US" sz="2200" b="1" dirty="0"/>
              <a:t>카메라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052355"/>
            <a:ext cx="1087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메인 카메라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CinemachineBrain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컴포넌트 추가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오디오 소스 컴포넌트 추가 </a:t>
            </a:r>
            <a:b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Boot Camp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오디오 클립 추가</a:t>
            </a:r>
            <a:endParaRPr lang="en-US" altLang="ko-KR" dirty="0"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플레이어를 추적하는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2D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카메라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C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MCamera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endParaRPr lang="en-US" altLang="ko-KR" dirty="0"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카메라가 화면을 벗어나는 것을 방지하기 위해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CMRange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A30537-6049-168E-3CCD-DA4920D0F34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5" y="2424753"/>
            <a:ext cx="4898926" cy="360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EE9685-F957-7BE8-C762-B5FA5DA2A1AC}"/>
              </a:ext>
            </a:extLst>
          </p:cNvPr>
          <p:cNvSpPr/>
          <p:nvPr/>
        </p:nvSpPr>
        <p:spPr>
          <a:xfrm>
            <a:off x="745433" y="2727633"/>
            <a:ext cx="4836359" cy="3267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47B3B7-7266-2117-3883-F2F8341BD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252" y="2424753"/>
            <a:ext cx="4810539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16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3. </a:t>
            </a:r>
            <a:r>
              <a:rPr lang="ko-KR" altLang="en-US" sz="2200" b="1" dirty="0"/>
              <a:t>생성한 스크립트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81BD834-E760-B145-9992-55938AFE6CC3}"/>
              </a:ext>
            </a:extLst>
          </p:cNvPr>
          <p:cNvCxnSpPr/>
          <p:nvPr/>
        </p:nvCxnSpPr>
        <p:spPr>
          <a:xfrm>
            <a:off x="1210235" y="1603876"/>
            <a:ext cx="0" cy="4401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D74DE9F-1A4F-9E86-FCDF-2FDDB7762747}"/>
              </a:ext>
            </a:extLst>
          </p:cNvPr>
          <p:cNvSpPr/>
          <p:nvPr/>
        </p:nvSpPr>
        <p:spPr>
          <a:xfrm>
            <a:off x="1093694" y="1979216"/>
            <a:ext cx="233082" cy="24204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A4FC8BA-3004-4480-BE87-EB52BAA0FC16}"/>
              </a:ext>
            </a:extLst>
          </p:cNvPr>
          <p:cNvSpPr/>
          <p:nvPr/>
        </p:nvSpPr>
        <p:spPr>
          <a:xfrm>
            <a:off x="1093694" y="3392335"/>
            <a:ext cx="233082" cy="24204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C692347-309B-5FAD-4E83-4CB870345860}"/>
              </a:ext>
            </a:extLst>
          </p:cNvPr>
          <p:cNvSpPr/>
          <p:nvPr/>
        </p:nvSpPr>
        <p:spPr>
          <a:xfrm>
            <a:off x="1093694" y="5036205"/>
            <a:ext cx="233082" cy="24204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A23D3-D25A-7A2B-BE78-F295474CC047}"/>
              </a:ext>
            </a:extLst>
          </p:cNvPr>
          <p:cNvSpPr txBox="1"/>
          <p:nvPr/>
        </p:nvSpPr>
        <p:spPr>
          <a:xfrm>
            <a:off x="1532966" y="1922521"/>
            <a:ext cx="5710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/>
              <a:t>PlayerScript.cs</a:t>
            </a:r>
            <a:endParaRPr lang="ko-KR" altLang="en-US"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926619-E6DF-05AE-4C02-04623896FD14}"/>
              </a:ext>
            </a:extLst>
          </p:cNvPr>
          <p:cNvSpPr txBox="1"/>
          <p:nvPr/>
        </p:nvSpPr>
        <p:spPr>
          <a:xfrm>
            <a:off x="1532966" y="3328692"/>
            <a:ext cx="5710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/>
              <a:t>BulletScript.cs</a:t>
            </a:r>
            <a:endParaRPr lang="ko-KR" altLang="en-US" sz="3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4C94B-10BF-ABCC-060D-C91718ECFE60}"/>
              </a:ext>
            </a:extLst>
          </p:cNvPr>
          <p:cNvSpPr txBox="1"/>
          <p:nvPr/>
        </p:nvSpPr>
        <p:spPr>
          <a:xfrm>
            <a:off x="1532966" y="4974235"/>
            <a:ext cx="5710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err="1"/>
              <a:t>NetworkManager.cs</a:t>
            </a:r>
            <a:endParaRPr lang="ko-KR" altLang="en-US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11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DE2A7CB-9018-4640-AB43-BCC19C805324}"/>
              </a:ext>
            </a:extLst>
          </p:cNvPr>
          <p:cNvSpPr/>
          <p:nvPr/>
        </p:nvSpPr>
        <p:spPr>
          <a:xfrm>
            <a:off x="309626" y="245385"/>
            <a:ext cx="11572748" cy="63516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3">
            <a:extLst>
              <a:ext uri="{FF2B5EF4-FFF2-40B4-BE49-F238E27FC236}">
                <a16:creationId xmlns:a16="http://schemas.microsoft.com/office/drawing/2014/main" id="{DBFA3963-D4C2-4BAA-A0E8-A2FAB2FE097A}"/>
              </a:ext>
            </a:extLst>
          </p:cNvPr>
          <p:cNvSpPr/>
          <p:nvPr/>
        </p:nvSpPr>
        <p:spPr>
          <a:xfrm>
            <a:off x="810148" y="402587"/>
            <a:ext cx="10636369" cy="5857336"/>
          </a:xfrm>
          <a:prstGeom prst="roundRect">
            <a:avLst>
              <a:gd name="adj" fmla="val 7831"/>
            </a:avLst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4ED1CDC-1ACE-457C-87C1-33E4CDB70FC0}"/>
              </a:ext>
            </a:extLst>
          </p:cNvPr>
          <p:cNvGrpSpPr/>
          <p:nvPr/>
        </p:nvGrpSpPr>
        <p:grpSpPr>
          <a:xfrm>
            <a:off x="6036808" y="816634"/>
            <a:ext cx="118384" cy="5029242"/>
            <a:chOff x="6015394" y="767505"/>
            <a:chExt cx="118384" cy="5029242"/>
          </a:xfrm>
          <a:solidFill>
            <a:srgbClr val="FFD966"/>
          </a:solidFill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C8953E5-65BC-4CA7-8B65-8803064DE4F0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974792"/>
              <a:ext cx="0" cy="1318917"/>
            </a:xfrm>
            <a:prstGeom prst="line">
              <a:avLst/>
            </a:prstGeom>
            <a:grpFill/>
            <a:ln w="222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A7B0247-3FD7-4853-B001-DAF278F1AE6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2614107"/>
              <a:ext cx="0" cy="1318917"/>
            </a:xfrm>
            <a:prstGeom prst="line">
              <a:avLst/>
            </a:prstGeom>
            <a:grpFill/>
            <a:ln w="222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75D80B7-1705-4879-BAA7-EF15D499D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4257857"/>
              <a:ext cx="0" cy="1318917"/>
            </a:xfrm>
            <a:prstGeom prst="line">
              <a:avLst/>
            </a:prstGeom>
            <a:grpFill/>
            <a:ln w="2222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451BF98-552A-44C9-B003-96DC065CE21E}"/>
                </a:ext>
              </a:extLst>
            </p:cNvPr>
            <p:cNvSpPr/>
            <p:nvPr/>
          </p:nvSpPr>
          <p:spPr>
            <a:xfrm>
              <a:off x="6020839" y="767505"/>
              <a:ext cx="112939" cy="1178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BE30E62-946F-45C3-8513-AADC488ED2FE}"/>
                </a:ext>
              </a:extLst>
            </p:cNvPr>
            <p:cNvSpPr/>
            <p:nvPr/>
          </p:nvSpPr>
          <p:spPr>
            <a:xfrm>
              <a:off x="6020839" y="2392928"/>
              <a:ext cx="112939" cy="1178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3902D84E-6578-4572-B7AE-68E420C26DB0}"/>
                </a:ext>
              </a:extLst>
            </p:cNvPr>
            <p:cNvSpPr/>
            <p:nvPr/>
          </p:nvSpPr>
          <p:spPr>
            <a:xfrm>
              <a:off x="6020839" y="4029511"/>
              <a:ext cx="112939" cy="1178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EAC671A-A773-410A-8C8B-B19D4DDB6892}"/>
                </a:ext>
              </a:extLst>
            </p:cNvPr>
            <p:cNvSpPr/>
            <p:nvPr/>
          </p:nvSpPr>
          <p:spPr>
            <a:xfrm>
              <a:off x="6015394" y="5678930"/>
              <a:ext cx="112939" cy="11781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F847489-3A36-4D74-9ACC-B36A8EDC7E34}"/>
              </a:ext>
            </a:extLst>
          </p:cNvPr>
          <p:cNvSpPr/>
          <p:nvPr/>
        </p:nvSpPr>
        <p:spPr>
          <a:xfrm>
            <a:off x="9634970" y="409209"/>
            <a:ext cx="1811547" cy="1811547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7CB39E3-A90C-4BA6-AF97-E21A761EA2B3}"/>
              </a:ext>
            </a:extLst>
          </p:cNvPr>
          <p:cNvSpPr/>
          <p:nvPr/>
        </p:nvSpPr>
        <p:spPr>
          <a:xfrm>
            <a:off x="810148" y="4450174"/>
            <a:ext cx="1811547" cy="1811547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9660129-9292-408E-9919-DA7A3F7F3856}"/>
              </a:ext>
            </a:extLst>
          </p:cNvPr>
          <p:cNvGrpSpPr/>
          <p:nvPr/>
        </p:nvGrpSpPr>
        <p:grpSpPr>
          <a:xfrm>
            <a:off x="2093072" y="2065559"/>
            <a:ext cx="2755910" cy="2755910"/>
            <a:chOff x="1664898" y="2236845"/>
            <a:chExt cx="2755910" cy="275591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087A32B-7803-4C8E-A3AC-65BD53E99B0D}"/>
                </a:ext>
              </a:extLst>
            </p:cNvPr>
            <p:cNvSpPr txBox="1"/>
            <p:nvPr/>
          </p:nvSpPr>
          <p:spPr>
            <a:xfrm>
              <a:off x="2461604" y="3334657"/>
              <a:ext cx="1204176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6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INDEX</a:t>
              </a:r>
              <a:endParaRPr lang="ko-KR" altLang="en-US" sz="2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CBB9B65-9AE5-461B-A201-E3FF2B123CAC}"/>
                </a:ext>
              </a:extLst>
            </p:cNvPr>
            <p:cNvSpPr/>
            <p:nvPr/>
          </p:nvSpPr>
          <p:spPr>
            <a:xfrm>
              <a:off x="1664898" y="2236845"/>
              <a:ext cx="2755910" cy="2755910"/>
            </a:xfrm>
            <a:prstGeom prst="ellipse">
              <a:avLst/>
            </a:prstGeom>
            <a:noFill/>
            <a:ln>
              <a:solidFill>
                <a:srgbClr val="FFD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DF1B7B-84CE-2EEA-1327-58F5A93C26A7}"/>
              </a:ext>
            </a:extLst>
          </p:cNvPr>
          <p:cNvGrpSpPr/>
          <p:nvPr/>
        </p:nvGrpSpPr>
        <p:grpSpPr>
          <a:xfrm>
            <a:off x="6771368" y="1763764"/>
            <a:ext cx="3249928" cy="3222277"/>
            <a:chOff x="6863730" y="710820"/>
            <a:chExt cx="3249928" cy="32222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170A90D-D9B9-4E40-AD1D-DC143617EC41}"/>
                </a:ext>
              </a:extLst>
            </p:cNvPr>
            <p:cNvSpPr txBox="1"/>
            <p:nvPr/>
          </p:nvSpPr>
          <p:spPr>
            <a:xfrm>
              <a:off x="6885426" y="710820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FE73534-D9D4-49E8-B03A-2BB86FDF57BF}"/>
                </a:ext>
              </a:extLst>
            </p:cNvPr>
            <p:cNvSpPr txBox="1"/>
            <p:nvPr/>
          </p:nvSpPr>
          <p:spPr>
            <a:xfrm>
              <a:off x="7447544" y="710820"/>
              <a:ext cx="2666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개요 및 소개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CB147C-6C76-46E5-B056-0976543D2BFB}"/>
                </a:ext>
              </a:extLst>
            </p:cNvPr>
            <p:cNvSpPr txBox="1"/>
            <p:nvPr/>
          </p:nvSpPr>
          <p:spPr>
            <a:xfrm>
              <a:off x="6879834" y="1422059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F5A2E9A-AA11-46CD-B374-124C50C78E96}"/>
                </a:ext>
              </a:extLst>
            </p:cNvPr>
            <p:cNvSpPr txBox="1"/>
            <p:nvPr/>
          </p:nvSpPr>
          <p:spPr>
            <a:xfrm>
              <a:off x="7447544" y="1422059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제작 과정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DF356C3-044F-48E1-BA72-F223D5FE30F4}"/>
                </a:ext>
              </a:extLst>
            </p:cNvPr>
            <p:cNvSpPr txBox="1"/>
            <p:nvPr/>
          </p:nvSpPr>
          <p:spPr>
            <a:xfrm>
              <a:off x="6863730" y="274542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04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79947E6-9CD5-4255-BEF4-CA8B3BCA3A0C}"/>
                </a:ext>
              </a:extLst>
            </p:cNvPr>
            <p:cNvSpPr txBox="1"/>
            <p:nvPr/>
          </p:nvSpPr>
          <p:spPr>
            <a:xfrm>
              <a:off x="7423499" y="2745423"/>
              <a:ext cx="2249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실행 영상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AC4C35-8DC4-4F3D-A767-8608759AB9D1}"/>
                </a:ext>
              </a:extLst>
            </p:cNvPr>
            <p:cNvSpPr txBox="1"/>
            <p:nvPr/>
          </p:nvSpPr>
          <p:spPr>
            <a:xfrm>
              <a:off x="6870962" y="3471432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  <a:endPara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B23713-2591-4B0F-8CAC-F8D46E5C9A7F}"/>
                </a:ext>
              </a:extLst>
            </p:cNvPr>
            <p:cNvSpPr txBox="1"/>
            <p:nvPr/>
          </p:nvSpPr>
          <p:spPr>
            <a:xfrm>
              <a:off x="7435100" y="3471432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참고 자료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10DF41-213C-AA27-E9B8-574E90CED4E0}"/>
                </a:ext>
              </a:extLst>
            </p:cNvPr>
            <p:cNvSpPr txBox="1"/>
            <p:nvPr/>
          </p:nvSpPr>
          <p:spPr>
            <a:xfrm>
              <a:off x="6878194" y="2087106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21CFCA-8D0D-302B-D4B7-3B3E0BDBAA69}"/>
                </a:ext>
              </a:extLst>
            </p:cNvPr>
            <p:cNvSpPr txBox="1"/>
            <p:nvPr/>
          </p:nvSpPr>
          <p:spPr>
            <a:xfrm>
              <a:off x="7437619" y="208710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60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ko-KR" altLang="en-US" sz="2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스크립트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6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04"/>
    </mc:Choice>
    <mc:Fallback xmlns="">
      <p:transition spd="slow" advTm="2540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PlayerScript.cs</a:t>
            </a:r>
            <a:endParaRPr lang="ko-KR" altLang="en-US" sz="2200" b="1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782B8E4-6294-764F-14FA-2330EE25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15" y="1264119"/>
            <a:ext cx="6038850" cy="4914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F6186F-5AA5-294B-04BE-E0D0C21E19B2}"/>
              </a:ext>
            </a:extLst>
          </p:cNvPr>
          <p:cNvSpPr/>
          <p:nvPr/>
        </p:nvSpPr>
        <p:spPr>
          <a:xfrm>
            <a:off x="1280332" y="1817786"/>
            <a:ext cx="1793763" cy="349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A8425D-31E9-898C-6814-A9AEF6B79EB9}"/>
              </a:ext>
            </a:extLst>
          </p:cNvPr>
          <p:cNvSpPr/>
          <p:nvPr/>
        </p:nvSpPr>
        <p:spPr>
          <a:xfrm>
            <a:off x="1330059" y="2776953"/>
            <a:ext cx="5316893" cy="3496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405D2A-7715-FB6E-A9CE-A29329C84021}"/>
              </a:ext>
            </a:extLst>
          </p:cNvPr>
          <p:cNvSpPr txBox="1"/>
          <p:nvPr/>
        </p:nvSpPr>
        <p:spPr>
          <a:xfrm>
            <a:off x="7368909" y="1992598"/>
            <a:ext cx="3915677" cy="377827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게임을 실행할 때 필요한 포톤 설정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라이브러리 </a:t>
            </a:r>
            <a:r>
              <a:rPr lang="en-US" altLang="ko-KR" b="1" dirty="0"/>
              <a:t>‘</a:t>
            </a:r>
            <a:r>
              <a:rPr lang="en-US" altLang="ko-KR" b="1" dirty="0" err="1"/>
              <a:t>Photon.Pun</a:t>
            </a:r>
            <a:r>
              <a:rPr lang="en-US" altLang="ko-KR" b="1" dirty="0"/>
              <a:t>’</a:t>
            </a:r>
            <a:r>
              <a:rPr lang="ko-KR" altLang="en-US" dirty="0"/>
              <a:t>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‘</a:t>
            </a:r>
            <a:r>
              <a:rPr lang="en-US" altLang="ko-KR" b="1" dirty="0" err="1"/>
              <a:t>Photon.Realtime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/>
              <a:t>꼭 함께 사용해줘야 함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다른 스크립트들과 다르게 </a:t>
            </a:r>
            <a:r>
              <a:rPr lang="en-US" altLang="ko-KR" dirty="0" err="1"/>
              <a:t>MonoBehavior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b="1" dirty="0"/>
              <a:t>‘</a:t>
            </a:r>
            <a:r>
              <a:rPr lang="en-US" altLang="ko-KR" b="1" dirty="0" err="1"/>
              <a:t>PunCallbacks</a:t>
            </a:r>
            <a:r>
              <a:rPr lang="en-US" altLang="ko-KR" b="1" dirty="0"/>
              <a:t>’ </a:t>
            </a:r>
            <a:r>
              <a:rPr lang="ko-KR" altLang="en-US" dirty="0"/>
              <a:t>와 </a:t>
            </a:r>
            <a:r>
              <a:rPr lang="en-US" altLang="ko-KR" b="1" dirty="0"/>
              <a:t>‘</a:t>
            </a:r>
            <a:r>
              <a:rPr lang="en-US" altLang="ko-KR" b="1" dirty="0" err="1"/>
              <a:t>IPunObservable</a:t>
            </a:r>
            <a:r>
              <a:rPr lang="en-US" altLang="ko-KR" b="1" dirty="0"/>
              <a:t>’</a:t>
            </a:r>
            <a:r>
              <a:rPr lang="ko-KR" altLang="en-US" dirty="0"/>
              <a:t>을 사용하여 상속받는다</a:t>
            </a:r>
            <a:r>
              <a:rPr lang="en-US" altLang="ko-KR" dirty="0"/>
              <a:t>.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4DB5CD7-3517-3F32-1214-D92C6091D68D}"/>
              </a:ext>
            </a:extLst>
          </p:cNvPr>
          <p:cNvSpPr/>
          <p:nvPr/>
        </p:nvSpPr>
        <p:spPr>
          <a:xfrm>
            <a:off x="1330060" y="3126576"/>
            <a:ext cx="2903210" cy="3052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04C0CE-5B58-3626-7794-65F6078EDD9D}"/>
              </a:ext>
            </a:extLst>
          </p:cNvPr>
          <p:cNvSpPr txBox="1"/>
          <p:nvPr/>
        </p:nvSpPr>
        <p:spPr>
          <a:xfrm>
            <a:off x="6763165" y="1992597"/>
            <a:ext cx="5059382" cy="364869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포톤</a:t>
            </a:r>
            <a:r>
              <a:rPr lang="en-US" altLang="ko-KR" dirty="0"/>
              <a:t>, </a:t>
            </a:r>
            <a:r>
              <a:rPr lang="ko-KR" altLang="en-US" dirty="0"/>
              <a:t>텍스트 등 설정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/>
              <a:t>RB</a:t>
            </a:r>
            <a:r>
              <a:rPr lang="en-US" altLang="ko-KR" sz="1500" dirty="0"/>
              <a:t> : 2D </a:t>
            </a:r>
            <a:r>
              <a:rPr lang="ko-KR" altLang="en-US" sz="1500" dirty="0" err="1"/>
              <a:t>리지드바디</a:t>
            </a:r>
            <a:r>
              <a:rPr lang="ko-KR" altLang="en-US" sz="1500" dirty="0"/>
              <a:t> 설정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/>
              <a:t>AN</a:t>
            </a:r>
            <a:r>
              <a:rPr lang="en-US" altLang="ko-KR" sz="1500" dirty="0"/>
              <a:t> : </a:t>
            </a:r>
            <a:r>
              <a:rPr lang="ko-KR" altLang="en-US" sz="1500" dirty="0"/>
              <a:t>애니메이션 설정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/>
              <a:t>SR</a:t>
            </a:r>
            <a:r>
              <a:rPr lang="en-US" altLang="ko-KR" sz="1500" dirty="0"/>
              <a:t> : </a:t>
            </a:r>
            <a:r>
              <a:rPr lang="ko-KR" altLang="en-US" sz="1500" dirty="0" err="1"/>
              <a:t>스프라이트</a:t>
            </a:r>
            <a:r>
              <a:rPr lang="ko-KR" altLang="en-US" sz="1500" dirty="0"/>
              <a:t> 렌더링 설정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/>
              <a:t>PV</a:t>
            </a:r>
            <a:r>
              <a:rPr lang="en-US" altLang="ko-KR" sz="1500" dirty="0"/>
              <a:t> : </a:t>
            </a:r>
            <a:r>
              <a:rPr lang="ko-KR" altLang="en-US" sz="1500" dirty="0"/>
              <a:t>포톤 네트워크 동기화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 err="1"/>
              <a:t>NickName</a:t>
            </a:r>
            <a:r>
              <a:rPr lang="en-US" altLang="ko-KR" sz="1500" b="1" dirty="0"/>
              <a:t>, bullet </a:t>
            </a:r>
            <a:r>
              <a:rPr lang="en-US" altLang="ko-KR" sz="1500" dirty="0"/>
              <a:t>: </a:t>
            </a:r>
            <a:r>
              <a:rPr lang="ko-KR" altLang="en-US" sz="1500" dirty="0"/>
              <a:t>닉네임 </a:t>
            </a:r>
            <a:r>
              <a:rPr lang="en-US" altLang="ko-KR" sz="1500" dirty="0"/>
              <a:t>&amp; </a:t>
            </a:r>
            <a:r>
              <a:rPr lang="ko-KR" altLang="en-US" sz="1500" dirty="0"/>
              <a:t>총알 표시 텍스트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 err="1"/>
              <a:t>audioSource</a:t>
            </a:r>
            <a:r>
              <a:rPr lang="en-US" altLang="ko-KR" sz="1500" b="1" dirty="0"/>
              <a:t>, </a:t>
            </a:r>
            <a:r>
              <a:rPr lang="en-US" altLang="ko-KR" sz="1500" b="1" dirty="0" err="1"/>
              <a:t>shotClip</a:t>
            </a:r>
            <a:r>
              <a:rPr lang="en-US" altLang="ko-KR" sz="1500" dirty="0"/>
              <a:t> : </a:t>
            </a:r>
            <a:r>
              <a:rPr lang="ko-KR" altLang="en-US" sz="1500" dirty="0" err="1"/>
              <a:t>배경음</a:t>
            </a:r>
            <a:r>
              <a:rPr lang="ko-KR" altLang="en-US" sz="1500" dirty="0"/>
              <a:t> </a:t>
            </a:r>
            <a:r>
              <a:rPr lang="en-US" altLang="ko-KR" sz="1500" dirty="0"/>
              <a:t>&amp; </a:t>
            </a:r>
            <a:r>
              <a:rPr lang="ko-KR" altLang="en-US" sz="1500" dirty="0"/>
              <a:t>발사소리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 err="1"/>
              <a:t>isGround</a:t>
            </a:r>
            <a:r>
              <a:rPr lang="en-US" altLang="ko-KR" sz="1500" dirty="0"/>
              <a:t> : </a:t>
            </a:r>
            <a:r>
              <a:rPr lang="ko-KR" altLang="en-US" sz="1500" dirty="0"/>
              <a:t>땅에 닿았는지 체크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b="1" dirty="0" err="1"/>
              <a:t>curPos</a:t>
            </a:r>
            <a:r>
              <a:rPr lang="en-US" altLang="ko-KR" sz="1500" dirty="0"/>
              <a:t> : </a:t>
            </a:r>
            <a:r>
              <a:rPr lang="ko-KR" altLang="en-US" sz="1500" dirty="0"/>
              <a:t>현재 위치</a:t>
            </a:r>
            <a:endParaRPr lang="en-US" altLang="ko-KR" sz="1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02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0" grpId="0" animBg="1"/>
      <p:bldP spid="30" grpId="1" animBg="1"/>
      <p:bldP spid="34" grpId="0" animBg="1"/>
      <p:bldP spid="34" grpId="1" animBg="1"/>
      <p:bldP spid="44" grpId="0" animBg="1"/>
      <p:bldP spid="47" grpId="0" animBg="1"/>
    </p:bldLst>
  </p:timing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7C2A48B-614B-7F1A-2B4F-D5E51F52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8" y="2206068"/>
            <a:ext cx="5322750" cy="2973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220D84-ADC7-1D5B-35B6-F73304B3D039}"/>
              </a:ext>
            </a:extLst>
          </p:cNvPr>
          <p:cNvSpPr txBox="1"/>
          <p:nvPr/>
        </p:nvSpPr>
        <p:spPr>
          <a:xfrm>
            <a:off x="1919763" y="4806165"/>
            <a:ext cx="551830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2D </a:t>
            </a:r>
            <a:r>
              <a:rPr lang="ko-KR" altLang="en-US" dirty="0"/>
              <a:t>카메라 주인공 따라오도록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27E33C-D260-8E78-28B2-DD6D87BC74DE}"/>
              </a:ext>
            </a:extLst>
          </p:cNvPr>
          <p:cNvSpPr/>
          <p:nvPr/>
        </p:nvSpPr>
        <p:spPr>
          <a:xfrm>
            <a:off x="1183340" y="2686892"/>
            <a:ext cx="2380283" cy="266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70DD28-01F5-02CE-319A-8C4D13FFA448}"/>
              </a:ext>
            </a:extLst>
          </p:cNvPr>
          <p:cNvSpPr/>
          <p:nvPr/>
        </p:nvSpPr>
        <p:spPr>
          <a:xfrm>
            <a:off x="1383654" y="4222376"/>
            <a:ext cx="4376224" cy="610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59F737-A217-F524-F122-A9A5890E10D7}"/>
              </a:ext>
            </a:extLst>
          </p:cNvPr>
          <p:cNvSpPr/>
          <p:nvPr/>
        </p:nvSpPr>
        <p:spPr>
          <a:xfrm>
            <a:off x="1269486" y="3034008"/>
            <a:ext cx="4163126" cy="47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69E5FA-94DC-B937-9B4D-9AC01A7A6EBF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PlayerScript.cs</a:t>
            </a:r>
            <a:endParaRPr lang="ko-KR" altLang="en-US" sz="2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B6CD8F-AFAB-FE2C-62E5-8B49FC251D7B}"/>
              </a:ext>
            </a:extLst>
          </p:cNvPr>
          <p:cNvSpPr txBox="1"/>
          <p:nvPr/>
        </p:nvSpPr>
        <p:spPr>
          <a:xfrm>
            <a:off x="1919763" y="2142819"/>
            <a:ext cx="551830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오디오소스 컴포넌트 가져오기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A42128-CD66-69E7-8AF3-8F8C6C27ED3F}"/>
              </a:ext>
            </a:extLst>
          </p:cNvPr>
          <p:cNvSpPr txBox="1"/>
          <p:nvPr/>
        </p:nvSpPr>
        <p:spPr>
          <a:xfrm>
            <a:off x="5432612" y="2855962"/>
            <a:ext cx="551830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자신을 가리키면 전자</a:t>
            </a:r>
            <a:r>
              <a:rPr lang="en-US" altLang="ko-KR" dirty="0"/>
              <a:t>(</a:t>
            </a:r>
            <a:r>
              <a:rPr lang="ko-KR" altLang="en-US" dirty="0"/>
              <a:t>내 닉네임 </a:t>
            </a:r>
            <a:r>
              <a:rPr lang="en-US" altLang="ko-KR" dirty="0"/>
              <a:t>&amp; </a:t>
            </a:r>
            <a:r>
              <a:rPr lang="ko-KR" altLang="en-US" dirty="0"/>
              <a:t>초록색</a:t>
            </a:r>
            <a:r>
              <a:rPr lang="en-US" altLang="ko-KR" dirty="0"/>
              <a:t>)</a:t>
            </a:r>
            <a:r>
              <a:rPr lang="ko-KR" altLang="en-US" dirty="0"/>
              <a:t>를       적을 가리키면 후자</a:t>
            </a:r>
            <a:r>
              <a:rPr lang="en-US" altLang="ko-KR" dirty="0"/>
              <a:t>(</a:t>
            </a:r>
            <a:r>
              <a:rPr lang="ko-KR" altLang="en-US" dirty="0"/>
              <a:t>적 닉네임 </a:t>
            </a:r>
            <a:r>
              <a:rPr lang="en-US" altLang="ko-KR" dirty="0"/>
              <a:t>&amp; </a:t>
            </a:r>
            <a:r>
              <a:rPr lang="ko-KR" altLang="en-US" dirty="0"/>
              <a:t>빨간색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7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27" grpId="0" animBg="1"/>
      <p:bldP spid="28" grpId="0" animBg="1"/>
      <p:bldP spid="31" grpId="0"/>
      <p:bldP spid="32" grpId="0"/>
    </p:bldLst>
  </p:timing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66450" y="950645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DC70E2-B9BE-B24E-5A88-E94290CF5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6" y="975532"/>
            <a:ext cx="11484028" cy="33325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CB3AF5-4362-5ED9-85FB-59C86CDDACCE}"/>
              </a:ext>
            </a:extLst>
          </p:cNvPr>
          <p:cNvSpPr txBox="1"/>
          <p:nvPr/>
        </p:nvSpPr>
        <p:spPr>
          <a:xfrm>
            <a:off x="960896" y="4285378"/>
            <a:ext cx="941754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If(</a:t>
            </a:r>
            <a:r>
              <a:rPr lang="en-US" altLang="ko-KR" b="1" dirty="0" err="1"/>
              <a:t>PV.IsMine</a:t>
            </a:r>
            <a:r>
              <a:rPr lang="en-US" altLang="ko-KR" b="1" dirty="0"/>
              <a:t>)  { ~ } </a:t>
            </a:r>
            <a:r>
              <a:rPr lang="en-US" altLang="ko-KR" dirty="0"/>
              <a:t>=&gt; PV</a:t>
            </a:r>
            <a:r>
              <a:rPr lang="ko-KR" altLang="en-US" dirty="0"/>
              <a:t>가 자기 자신일 경우 이동 동기화 및 재접속시 </a:t>
            </a:r>
            <a:r>
              <a:rPr lang="en-US" altLang="ko-KR" dirty="0" err="1"/>
              <a:t>flipX</a:t>
            </a:r>
            <a:r>
              <a:rPr lang="en-US" altLang="ko-KR" dirty="0"/>
              <a:t> </a:t>
            </a:r>
            <a:r>
              <a:rPr lang="ko-KR" altLang="en-US" dirty="0"/>
              <a:t>동기화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/>
              <a:t>isGround</a:t>
            </a:r>
            <a:r>
              <a:rPr lang="en-US" altLang="ko-KR" dirty="0"/>
              <a:t> =&gt; </a:t>
            </a:r>
            <a:r>
              <a:rPr lang="ko-KR" altLang="en-US" dirty="0"/>
              <a:t>점프설정</a:t>
            </a:r>
            <a:r>
              <a:rPr lang="en-US" altLang="ko-KR" dirty="0"/>
              <a:t>(</a:t>
            </a:r>
            <a:r>
              <a:rPr lang="ko-KR" altLang="en-US" dirty="0"/>
              <a:t>주인공의 바닥을 기준으로 </a:t>
            </a:r>
            <a:r>
              <a:rPr lang="en-US" altLang="ko-KR" dirty="0"/>
              <a:t>Layer 1</a:t>
            </a:r>
            <a:r>
              <a:rPr lang="ko-KR" altLang="en-US" dirty="0"/>
              <a:t>부터 값을 확인하여 벽과 접</a:t>
            </a:r>
            <a:r>
              <a:rPr lang="en-US" altLang="ko-KR" dirty="0"/>
              <a:t>			</a:t>
            </a:r>
            <a:r>
              <a:rPr lang="ko-KR" altLang="en-US" dirty="0" err="1"/>
              <a:t>촉있는지</a:t>
            </a:r>
            <a:r>
              <a:rPr lang="ko-KR" altLang="en-US" dirty="0"/>
              <a:t> 판단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/>
              <a:t>AN.SetBool</a:t>
            </a:r>
            <a:r>
              <a:rPr lang="en-US" altLang="ko-KR" b="1" dirty="0"/>
              <a:t>() </a:t>
            </a:r>
            <a:r>
              <a:rPr lang="en-US" altLang="ko-KR" dirty="0"/>
              <a:t>=&gt; </a:t>
            </a:r>
            <a:r>
              <a:rPr lang="ko-KR" altLang="en-US" dirty="0"/>
              <a:t>바닥과 붙어있는 상황이라면 점프 애니메이션 시작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/>
              <a:t>PV.RPC(“</a:t>
            </a:r>
            <a:r>
              <a:rPr lang="en-US" altLang="ko-KR" b="1" dirty="0" err="1"/>
              <a:t>JumpRPC</a:t>
            </a:r>
            <a:r>
              <a:rPr lang="en-US" altLang="ko-KR" b="1" dirty="0"/>
              <a:t>”, </a:t>
            </a:r>
            <a:r>
              <a:rPr lang="en-US" altLang="ko-KR" b="1" dirty="0" err="1"/>
              <a:t>RpcTarget.All</a:t>
            </a:r>
            <a:r>
              <a:rPr lang="en-US" altLang="ko-KR" b="1" dirty="0"/>
              <a:t>) </a:t>
            </a:r>
            <a:r>
              <a:rPr lang="en-US" altLang="ko-KR" dirty="0"/>
              <a:t>=&gt; </a:t>
            </a:r>
            <a:r>
              <a:rPr lang="ko-KR" altLang="en-US" dirty="0"/>
              <a:t>점프 실행 시</a:t>
            </a:r>
            <a:r>
              <a:rPr lang="en-US" altLang="ko-KR" dirty="0"/>
              <a:t>, </a:t>
            </a:r>
            <a:r>
              <a:rPr lang="ko-KR" altLang="en-US" dirty="0"/>
              <a:t>모두에게 점프할 수 있도록 허용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95B976-D24E-FD7B-A2E6-D4DDDCC77567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PlayerScript.cs</a:t>
            </a:r>
            <a:endParaRPr lang="ko-KR" alt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4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938106-B00F-5415-0470-24F05E405039}"/>
              </a:ext>
            </a:extLst>
          </p:cNvPr>
          <p:cNvSpPr txBox="1"/>
          <p:nvPr/>
        </p:nvSpPr>
        <p:spPr>
          <a:xfrm>
            <a:off x="6410551" y="968445"/>
            <a:ext cx="5322750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총알발사 시</a:t>
            </a:r>
            <a:r>
              <a:rPr lang="en-US" altLang="ko-KR" b="1" dirty="0"/>
              <a:t>,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dirty="0" err="1"/>
              <a:t>Shotclip</a:t>
            </a:r>
            <a:r>
              <a:rPr lang="en-US" altLang="ko-KR" dirty="0"/>
              <a:t> : </a:t>
            </a:r>
            <a:r>
              <a:rPr lang="ko-KR" altLang="en-US" dirty="0"/>
              <a:t>총알 발사 오디오 재생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dirty="0" err="1"/>
              <a:t>PhotonNetwork.Instantiate</a:t>
            </a:r>
            <a:r>
              <a:rPr lang="en-US" altLang="ko-KR" dirty="0"/>
              <a:t> :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총알 나가는 위치 설정 및 발사 설정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3) </a:t>
            </a:r>
            <a:r>
              <a:rPr lang="en-US" altLang="ko-KR" dirty="0" err="1"/>
              <a:t>SetTrigger</a:t>
            </a:r>
            <a:r>
              <a:rPr lang="en-US" altLang="ko-KR" dirty="0"/>
              <a:t>(“shot”) : </a:t>
            </a:r>
            <a:r>
              <a:rPr lang="ko-KR" altLang="en-US" dirty="0"/>
              <a:t>애니메이션 쏘는 모션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재장전 시</a:t>
            </a:r>
            <a:r>
              <a:rPr lang="en-US" altLang="ko-KR" b="1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=&gt; 30</a:t>
            </a:r>
            <a:r>
              <a:rPr lang="ko-KR" altLang="en-US" dirty="0"/>
              <a:t>발 재충전 후</a:t>
            </a:r>
            <a:r>
              <a:rPr lang="en-US" altLang="ko-KR" dirty="0"/>
              <a:t>, </a:t>
            </a:r>
            <a:r>
              <a:rPr lang="ko-KR" altLang="en-US" dirty="0"/>
              <a:t>위에 뜨는 텍스트 도 총알 수 동기화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3. Elseif</a:t>
            </a:r>
            <a:r>
              <a:rPr lang="ko-KR" altLang="en-US" b="1" dirty="0"/>
              <a:t> </a:t>
            </a:r>
            <a:r>
              <a:rPr lang="en-US" altLang="ko-KR" b="1" dirty="0"/>
              <a:t>&amp;</a:t>
            </a:r>
            <a:r>
              <a:rPr lang="ko-KR" altLang="en-US" b="1" dirty="0"/>
              <a:t> </a:t>
            </a:r>
            <a:r>
              <a:rPr lang="en-US" altLang="ko-KR" b="1" dirty="0"/>
              <a:t>else</a:t>
            </a:r>
            <a:r>
              <a:rPr lang="ko-KR" altLang="en-US" b="1" dirty="0"/>
              <a:t> 부분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: </a:t>
            </a:r>
            <a:r>
              <a:rPr lang="ko-KR" altLang="en-US" dirty="0"/>
              <a:t>현재 포지션에서 부드럽게 이동하도록 동기화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3531E0B-3FB1-A560-5332-F0B94F48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74" y="950645"/>
            <a:ext cx="6012677" cy="54653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BE888B-0369-26B7-E8D2-849EA958D439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PlayerScript.cs</a:t>
            </a:r>
            <a:endParaRPr lang="ko-KR" alt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900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5C34C14-8566-093C-0756-E2D44E53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56" y="1470209"/>
            <a:ext cx="7362825" cy="2895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FE5293-0AFB-4EE8-CC12-525890A9D10A}"/>
              </a:ext>
            </a:extLst>
          </p:cNvPr>
          <p:cNvSpPr txBox="1"/>
          <p:nvPr/>
        </p:nvSpPr>
        <p:spPr>
          <a:xfrm>
            <a:off x="1555056" y="4735626"/>
            <a:ext cx="941754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800" b="1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PunRPC</a:t>
            </a:r>
            <a:r>
              <a:rPr lang="en-US" altLang="ko-KR" sz="1800" b="1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같은 룸에 있는 상대방 클라이언트에 매개 변수 값을 동기화 시켜주는 함수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2AF3575-588E-DF42-B455-CDA65B0B96C3}"/>
              </a:ext>
            </a:extLst>
          </p:cNvPr>
          <p:cNvSpPr/>
          <p:nvPr/>
        </p:nvSpPr>
        <p:spPr>
          <a:xfrm>
            <a:off x="2312894" y="1415026"/>
            <a:ext cx="1039906" cy="342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022EF90-1C1D-043D-FCD6-E9FEA76F5CD5}"/>
              </a:ext>
            </a:extLst>
          </p:cNvPr>
          <p:cNvSpPr/>
          <p:nvPr/>
        </p:nvSpPr>
        <p:spPr>
          <a:xfrm>
            <a:off x="2312894" y="2119838"/>
            <a:ext cx="1039906" cy="342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5EC8FF1-18DB-8542-5FAC-77FF9E010060}"/>
              </a:ext>
            </a:extLst>
          </p:cNvPr>
          <p:cNvSpPr/>
          <p:nvPr/>
        </p:nvSpPr>
        <p:spPr>
          <a:xfrm>
            <a:off x="2312894" y="3591964"/>
            <a:ext cx="1039906" cy="3420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D2CF9B-BAC6-708C-0EBD-F6A981ED50F0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PlayerScript.cs</a:t>
            </a:r>
            <a:endParaRPr lang="ko-KR" alt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89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 animBg="1"/>
      <p:bldP spid="31" grpId="0" animBg="1"/>
      <p:bldP spid="32" grpId="0" animBg="1"/>
    </p:bldLst>
  </p:timing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05B0D85-9A51-5D26-10C4-B8A88324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48" y="1205168"/>
            <a:ext cx="5898208" cy="51149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126ED0-76CA-2D77-76F4-671962E1A8D2}"/>
              </a:ext>
            </a:extLst>
          </p:cNvPr>
          <p:cNvSpPr txBox="1"/>
          <p:nvPr/>
        </p:nvSpPr>
        <p:spPr>
          <a:xfrm>
            <a:off x="6564518" y="2048882"/>
            <a:ext cx="5518308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/>
              <a:t>Hit()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한발 당 </a:t>
            </a:r>
            <a:r>
              <a:rPr lang="en-US" altLang="ko-KR" dirty="0"/>
              <a:t>0.1</a:t>
            </a:r>
            <a:r>
              <a:rPr lang="ko-KR" altLang="en-US" dirty="0"/>
              <a:t>씩 </a:t>
            </a:r>
            <a:r>
              <a:rPr lang="en-US" altLang="ko-KR" dirty="0"/>
              <a:t>HP </a:t>
            </a:r>
            <a:r>
              <a:rPr lang="ko-KR" altLang="en-US" dirty="0"/>
              <a:t>감소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 err="1"/>
              <a:t>사망시</a:t>
            </a:r>
            <a:r>
              <a:rPr lang="en-US" altLang="ko-KR" dirty="0"/>
              <a:t>, </a:t>
            </a:r>
            <a:r>
              <a:rPr lang="ko-KR" altLang="en-US" dirty="0"/>
              <a:t>비활성화 했던 </a:t>
            </a:r>
            <a:r>
              <a:rPr lang="en-US" altLang="ko-KR" dirty="0" err="1"/>
              <a:t>RespawnPanel</a:t>
            </a:r>
            <a:r>
              <a:rPr lang="en-US" altLang="ko-KR" dirty="0"/>
              <a:t> </a:t>
            </a:r>
            <a:r>
              <a:rPr lang="ko-KR" altLang="en-US" dirty="0"/>
              <a:t>활성화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dirty="0"/>
              <a:t>상대방 </a:t>
            </a:r>
            <a:r>
              <a:rPr lang="en-US" altLang="ko-KR" dirty="0"/>
              <a:t>RPC</a:t>
            </a:r>
            <a:r>
              <a:rPr lang="ko-KR" altLang="en-US" dirty="0"/>
              <a:t>에서도 사망한 자신이 </a:t>
            </a:r>
            <a:r>
              <a:rPr lang="ko-KR" altLang="en-US" dirty="0" err="1"/>
              <a:t>없어지는걸</a:t>
            </a:r>
            <a:r>
              <a:rPr lang="ko-KR" altLang="en-US" dirty="0"/>
              <a:t> 보여주기 위한 함수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1C0AD9-E89C-3D34-4625-5D9439B0BD8A}"/>
              </a:ext>
            </a:extLst>
          </p:cNvPr>
          <p:cNvSpPr/>
          <p:nvPr/>
        </p:nvSpPr>
        <p:spPr>
          <a:xfrm>
            <a:off x="1138518" y="1222968"/>
            <a:ext cx="5269838" cy="1729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4F427D-9CBA-B14C-6517-CB66516A041C}"/>
              </a:ext>
            </a:extLst>
          </p:cNvPr>
          <p:cNvSpPr txBox="1"/>
          <p:nvPr/>
        </p:nvSpPr>
        <p:spPr>
          <a:xfrm>
            <a:off x="6541024" y="950645"/>
            <a:ext cx="5518308" cy="2774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/>
              <a:t>OnPhotonSerializeView</a:t>
            </a:r>
            <a:r>
              <a:rPr lang="en-US" altLang="ko-KR" b="1" dirty="0"/>
              <a:t>()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If() </a:t>
            </a:r>
            <a:r>
              <a:rPr lang="ko-KR" altLang="en-US" dirty="0"/>
              <a:t>절엔 자신의 위치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총알 개수가 보이도록 시각적으로 보이게 함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/>
              <a:t>Else() </a:t>
            </a:r>
            <a:r>
              <a:rPr lang="ko-KR" altLang="en-US" dirty="0"/>
              <a:t>절 또한 상대방의 위치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, </a:t>
            </a:r>
            <a:r>
              <a:rPr lang="ko-KR" altLang="en-US" dirty="0"/>
              <a:t>총알 개수가 보이도록 설정</a:t>
            </a:r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50B331D-0B98-8B19-0F75-077F999740FB}"/>
              </a:ext>
            </a:extLst>
          </p:cNvPr>
          <p:cNvSpPr/>
          <p:nvPr/>
        </p:nvSpPr>
        <p:spPr>
          <a:xfrm>
            <a:off x="1034400" y="3263359"/>
            <a:ext cx="5269838" cy="3073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CAEA04-E090-DBB7-1AE9-99EE9B1C5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337" y="4013897"/>
            <a:ext cx="2114550" cy="2171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C787B3-0BBF-8892-89B7-09C8EFE4E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868" y="4013897"/>
            <a:ext cx="1824228" cy="2171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9501DB-51F3-463A-DC26-417309662CA6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PlayerScript.cs</a:t>
            </a:r>
            <a:endParaRPr lang="ko-KR" alt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2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8" grpId="0" animBg="1"/>
      <p:bldP spid="28" grpId="0"/>
      <p:bldP spid="30" grpId="0" animBg="1"/>
    </p:bldLst>
  </p:timing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BulletScript.cs</a:t>
            </a:r>
            <a:endParaRPr lang="ko-KR" altLang="en-US" sz="2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78E4D1-EA95-1925-07BC-9371CD6DA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27" y="1719650"/>
            <a:ext cx="5469151" cy="42957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A64D77-B443-45B9-9743-58CA0D1AD44C}"/>
              </a:ext>
            </a:extLst>
          </p:cNvPr>
          <p:cNvSpPr txBox="1"/>
          <p:nvPr/>
        </p:nvSpPr>
        <p:spPr>
          <a:xfrm>
            <a:off x="6096000" y="2186147"/>
            <a:ext cx="5557840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Start()</a:t>
            </a:r>
            <a:r>
              <a:rPr lang="en-US" altLang="ko-KR" dirty="0"/>
              <a:t> -&gt; 3.5</a:t>
            </a:r>
            <a:r>
              <a:rPr lang="ko-KR" altLang="en-US" dirty="0"/>
              <a:t>초 뒤 총알 없어지도록 설정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Update()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총알의 속도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OnTriggerEnter2D()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-  </a:t>
            </a:r>
            <a:r>
              <a:rPr lang="ko-KR" altLang="en-US" dirty="0"/>
              <a:t>그라운드에 태그 추가하면 모든 버퍼에게 명령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 </a:t>
            </a:r>
            <a:r>
              <a:rPr lang="ko-KR" altLang="en-US" dirty="0"/>
              <a:t>플레이어마다 게임 속도가 다르므로 느린 쪽이 맞춰 </a:t>
            </a:r>
            <a:r>
              <a:rPr lang="en-US" altLang="ko-KR" dirty="0"/>
              <a:t>Hit </a:t>
            </a:r>
            <a:r>
              <a:rPr lang="ko-KR" altLang="en-US" dirty="0"/>
              <a:t>판정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508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9553726-9278-BFB6-7A73-784EFFDE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98" y="1422644"/>
            <a:ext cx="6098549" cy="2807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225C112-9A2E-50F4-479A-CA87FF34110E}"/>
              </a:ext>
            </a:extLst>
          </p:cNvPr>
          <p:cNvSpPr txBox="1"/>
          <p:nvPr/>
        </p:nvSpPr>
        <p:spPr>
          <a:xfrm>
            <a:off x="2747198" y="4482842"/>
            <a:ext cx="767662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en-US" altLang="ko-KR" b="1" dirty="0" err="1"/>
              <a:t>PunRPC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앞서 설명처럼 상대방 클라이언트에게 총알의 상태를 보여준다</a:t>
            </a:r>
            <a:r>
              <a:rPr lang="en-US" altLang="ko-KR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A6F8A1-369E-C428-9F7E-7826BACF6396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BulletScript.cs</a:t>
            </a:r>
            <a:endParaRPr lang="ko-KR" alt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10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NetworkManager.cs</a:t>
            </a:r>
            <a:endParaRPr lang="ko-KR" altLang="en-US" sz="2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2383BB-C506-30A4-E969-F768888E1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75" y="1228414"/>
            <a:ext cx="6055459" cy="4964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65205-C45D-24F6-D667-D4EF02F3E3FC}"/>
              </a:ext>
            </a:extLst>
          </p:cNvPr>
          <p:cNvSpPr txBox="1"/>
          <p:nvPr/>
        </p:nvSpPr>
        <p:spPr>
          <a:xfrm>
            <a:off x="6613128" y="1613813"/>
            <a:ext cx="5065124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Awake()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스크린</a:t>
            </a:r>
            <a:r>
              <a:rPr lang="en-US" altLang="ko-KR" dirty="0"/>
              <a:t>, </a:t>
            </a:r>
            <a:r>
              <a:rPr lang="ko-KR" altLang="en-US" dirty="0"/>
              <a:t>서버 전달 속도 등 설정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Connect()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포톤 서버 접속 함수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OnConnectedToMaster</a:t>
            </a:r>
            <a:r>
              <a:rPr lang="en-US" altLang="ko-KR" b="1" dirty="0"/>
              <a:t>()</a:t>
            </a:r>
            <a:r>
              <a:rPr lang="en-US" altLang="ko-KR" dirty="0"/>
              <a:t> :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접속한 후 닉네임을 입력하여 서버에 접속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6</a:t>
            </a:r>
            <a:r>
              <a:rPr lang="ko-KR" altLang="en-US" dirty="0"/>
              <a:t>인까지 이용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OnJoinedRoom</a:t>
            </a:r>
            <a:r>
              <a:rPr lang="en-US" altLang="ko-KR" b="1" dirty="0"/>
              <a:t>()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게임 참가할 시 </a:t>
            </a:r>
            <a:r>
              <a:rPr lang="ko-KR" altLang="en-US" dirty="0" err="1"/>
              <a:t>디스커넥</a:t>
            </a:r>
            <a:r>
              <a:rPr lang="ko-KR" altLang="en-US" dirty="0"/>
              <a:t> 비활성화 후</a:t>
            </a:r>
            <a:r>
              <a:rPr lang="en-US" altLang="ko-KR" dirty="0"/>
              <a:t>, </a:t>
            </a:r>
            <a:r>
              <a:rPr lang="ko-KR" altLang="en-US" dirty="0" err="1"/>
              <a:t>스폰</a:t>
            </a:r>
            <a:r>
              <a:rPr lang="ko-KR" altLang="en-US" dirty="0"/>
              <a:t> 진행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B5FD7D-18D4-C76A-50ED-C6D36F5282F9}"/>
              </a:ext>
            </a:extLst>
          </p:cNvPr>
          <p:cNvSpPr txBox="1"/>
          <p:nvPr/>
        </p:nvSpPr>
        <p:spPr>
          <a:xfrm>
            <a:off x="6449433" y="2042834"/>
            <a:ext cx="5557840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변수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b="1" dirty="0" err="1"/>
              <a:t>NickNameInput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닉네임 입력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b="1" dirty="0" err="1"/>
              <a:t>DisconnectPanel</a:t>
            </a:r>
            <a:r>
              <a:rPr lang="en-US" altLang="ko-KR" dirty="0"/>
              <a:t> : </a:t>
            </a:r>
            <a:r>
              <a:rPr lang="ko-KR" altLang="en-US" dirty="0"/>
              <a:t>연결 끊을 때 판넬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b="1" dirty="0" err="1"/>
              <a:t>RespawnPanel</a:t>
            </a:r>
            <a:r>
              <a:rPr lang="en-US" altLang="ko-KR" dirty="0"/>
              <a:t> : </a:t>
            </a:r>
            <a:r>
              <a:rPr lang="ko-KR" altLang="en-US" dirty="0" err="1"/>
              <a:t>리스폰</a:t>
            </a:r>
            <a:r>
              <a:rPr lang="ko-KR" altLang="en-US" dirty="0"/>
              <a:t> 할 때의 판넬</a:t>
            </a:r>
            <a:endParaRPr lang="en-US" altLang="ko-K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3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</p:bldLst>
  </p:timing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rgbClr val="E2F0D9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93EDA56-0BB9-F1CD-1BE1-33E6F8DA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67" y="1462345"/>
            <a:ext cx="6207513" cy="4305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4D7E370-0142-E7CF-6FA9-A838F922BE2F}"/>
              </a:ext>
            </a:extLst>
          </p:cNvPr>
          <p:cNvSpPr txBox="1"/>
          <p:nvPr/>
        </p:nvSpPr>
        <p:spPr>
          <a:xfrm>
            <a:off x="6667009" y="1518106"/>
            <a:ext cx="5065124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/>
              <a:t>DestroyBullet</a:t>
            </a:r>
            <a:r>
              <a:rPr lang="en-US" altLang="ko-KR" b="1" dirty="0"/>
              <a:t>()</a:t>
            </a:r>
            <a:r>
              <a:rPr lang="en-US" altLang="ko-KR" dirty="0"/>
              <a:t> : 0.2</a:t>
            </a:r>
            <a:r>
              <a:rPr lang="ko-KR" altLang="en-US" dirty="0"/>
              <a:t>초 딜레이 후 총알 없애는 함수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Spawn()</a:t>
            </a:r>
            <a:r>
              <a:rPr lang="en-US" altLang="ko-KR" dirty="0"/>
              <a:t> : </a:t>
            </a:r>
            <a:r>
              <a:rPr lang="ko-KR" altLang="en-US" dirty="0"/>
              <a:t>주인공 및 상대방 </a:t>
            </a:r>
            <a:r>
              <a:rPr lang="ko-KR" altLang="en-US" dirty="0" err="1"/>
              <a:t>스폰</a:t>
            </a:r>
            <a:r>
              <a:rPr lang="ko-KR" altLang="en-US" dirty="0"/>
              <a:t> 할 위치 랜덤 배치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Update()</a:t>
            </a:r>
            <a:r>
              <a:rPr lang="en-US" altLang="ko-KR" dirty="0"/>
              <a:t> : </a:t>
            </a:r>
            <a:r>
              <a:rPr lang="ko-KR" altLang="en-US" dirty="0"/>
              <a:t>포톤 접속 후 연결 끊을 상황의 함수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 err="1"/>
              <a:t>OnDisconnected</a:t>
            </a:r>
            <a:r>
              <a:rPr lang="en-US" altLang="ko-KR" b="1" dirty="0"/>
              <a:t>()</a:t>
            </a:r>
            <a:r>
              <a:rPr lang="en-US" altLang="ko-KR" dirty="0"/>
              <a:t> : </a:t>
            </a:r>
            <a:r>
              <a:rPr lang="ko-KR" altLang="en-US" dirty="0"/>
              <a:t>연결 끊어질 시 </a:t>
            </a:r>
            <a:r>
              <a:rPr lang="ko-KR" altLang="en-US" dirty="0" err="1"/>
              <a:t>디스커넥</a:t>
            </a:r>
            <a:r>
              <a:rPr lang="ko-KR" altLang="en-US" dirty="0"/>
              <a:t> </a:t>
            </a:r>
            <a:r>
              <a:rPr lang="ko-KR" altLang="en-US" dirty="0" err="1"/>
              <a:t>판낼</a:t>
            </a:r>
            <a:r>
              <a:rPr lang="ko-KR" altLang="en-US" dirty="0"/>
              <a:t> 재 활성화 및 </a:t>
            </a:r>
            <a:r>
              <a:rPr lang="ko-KR" altLang="en-US" dirty="0" err="1"/>
              <a:t>리스폰</a:t>
            </a:r>
            <a:r>
              <a:rPr lang="ko-KR" altLang="en-US" dirty="0"/>
              <a:t> 판넬 비활성화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2881BA-C94A-26AF-2B9A-ADAAB7077C1C}"/>
              </a:ext>
            </a:extLst>
          </p:cNvPr>
          <p:cNvSpPr txBox="1"/>
          <p:nvPr/>
        </p:nvSpPr>
        <p:spPr>
          <a:xfrm>
            <a:off x="437127" y="512624"/>
            <a:ext cx="2900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/>
              <a:t>BulletScript.cs</a:t>
            </a:r>
            <a:endParaRPr lang="ko-KR" altLang="en-US" sz="2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207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161365" y="951347"/>
            <a:ext cx="11887200" cy="55233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65749"/>
            <a:ext cx="3389751" cy="492516"/>
            <a:chOff x="350983" y="457201"/>
            <a:chExt cx="3389751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39713-EEC3-45AD-6FF2-B193D0E3BE15}"/>
              </a:ext>
            </a:extLst>
          </p:cNvPr>
          <p:cNvGrpSpPr/>
          <p:nvPr/>
        </p:nvGrpSpPr>
        <p:grpSpPr>
          <a:xfrm>
            <a:off x="353986" y="441960"/>
            <a:ext cx="4569694" cy="526485"/>
            <a:chOff x="1260766" y="449580"/>
            <a:chExt cx="4569694" cy="52648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079BE2E-3E53-690D-E0D2-6531ADEE4800}"/>
                </a:ext>
              </a:extLst>
            </p:cNvPr>
            <p:cNvGrpSpPr/>
            <p:nvPr/>
          </p:nvGrpSpPr>
          <p:grpSpPr>
            <a:xfrm>
              <a:off x="2620822" y="461133"/>
              <a:ext cx="3209638" cy="514932"/>
              <a:chOff x="2355282" y="457203"/>
              <a:chExt cx="3209638" cy="51493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19CC72A-F0A3-46CD-C223-D3EBD2F9E9C7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4C3B47F1-8465-7048-541F-2E80FC654297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1031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CE79120-230D-44A4-BA80-5F7E360DE04D}"/>
                </a:ext>
              </a:extLst>
            </p:cNvPr>
            <p:cNvGrpSpPr/>
            <p:nvPr/>
          </p:nvGrpSpPr>
          <p:grpSpPr>
            <a:xfrm>
              <a:off x="1930411" y="457203"/>
              <a:ext cx="3209638" cy="508000"/>
              <a:chOff x="2355282" y="457203"/>
              <a:chExt cx="3209638" cy="5080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6AFB705-6C7F-08A8-1D98-B05C1AFA6924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C305991E-DACC-2E37-5B80-B8D60914B11E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0338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B05525-26ED-B474-C483-B5AA11FCF772}"/>
                </a:ext>
              </a:extLst>
            </p:cNvPr>
            <p:cNvGrpSpPr/>
            <p:nvPr/>
          </p:nvGrpSpPr>
          <p:grpSpPr>
            <a:xfrm>
              <a:off x="1260766" y="449580"/>
              <a:ext cx="3209638" cy="526485"/>
              <a:chOff x="1260766" y="457200"/>
              <a:chExt cx="3209638" cy="52648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E19CB05-FD7B-1BBB-AABD-6CAEDDC04CDD}"/>
                  </a:ext>
                </a:extLst>
              </p:cNvPr>
              <p:cNvSpPr/>
              <p:nvPr/>
            </p:nvSpPr>
            <p:spPr>
              <a:xfrm>
                <a:off x="1260766" y="461821"/>
                <a:ext cx="2720109" cy="5218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E1772158-84D9-5A60-B2FF-FC8EAD300252}"/>
                  </a:ext>
                </a:extLst>
              </p:cNvPr>
              <p:cNvSpPr/>
              <p:nvPr/>
            </p:nvSpPr>
            <p:spPr>
              <a:xfrm>
                <a:off x="3980878" y="457200"/>
                <a:ext cx="489526" cy="515619"/>
              </a:xfrm>
              <a:prstGeom prst="rtTriangl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81710" y="521860"/>
            <a:ext cx="3058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1. </a:t>
            </a:r>
            <a:r>
              <a:rPr lang="ko-KR" altLang="en-US" sz="2200" b="1" dirty="0"/>
              <a:t>게임 개요 및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8763D0-F746-7283-571D-7C53FABCE9CD}"/>
              </a:ext>
            </a:extLst>
          </p:cNvPr>
          <p:cNvGrpSpPr/>
          <p:nvPr/>
        </p:nvGrpSpPr>
        <p:grpSpPr>
          <a:xfrm>
            <a:off x="188616" y="1609163"/>
            <a:ext cx="6059782" cy="3626994"/>
            <a:chOff x="353986" y="1609163"/>
            <a:chExt cx="6059782" cy="3626994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57A52819-7A22-A8A6-2D37-574185932C6D}"/>
                </a:ext>
              </a:extLst>
            </p:cNvPr>
            <p:cNvSpPr/>
            <p:nvPr/>
          </p:nvSpPr>
          <p:spPr>
            <a:xfrm flipH="1">
              <a:off x="595477" y="1912860"/>
              <a:ext cx="5589215" cy="2981870"/>
            </a:xfrm>
            <a:prstGeom prst="homePlate">
              <a:avLst>
                <a:gd name="adj" fmla="val 2009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0F5CDA7-BE1E-3E5B-1FFA-FF47DD8F4952}"/>
                </a:ext>
              </a:extLst>
            </p:cNvPr>
            <p:cNvGrpSpPr/>
            <p:nvPr/>
          </p:nvGrpSpPr>
          <p:grpSpPr>
            <a:xfrm>
              <a:off x="353986" y="1609163"/>
              <a:ext cx="6059782" cy="3626994"/>
              <a:chOff x="353986" y="1609163"/>
              <a:chExt cx="6059782" cy="3626994"/>
            </a:xfrm>
          </p:grpSpPr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ABE17E52-0BDC-ECE1-D9D7-7789917193F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25312" y="2588461"/>
                <a:ext cx="3626994" cy="1668398"/>
              </a:xfrm>
              <a:custGeom>
                <a:avLst/>
                <a:gdLst>
                  <a:gd name="T0" fmla="*/ 402 w 804"/>
                  <a:gd name="T1" fmla="*/ 282 h 360"/>
                  <a:gd name="T2" fmla="*/ 78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6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171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0873" algn="l"/>
                    <a:tab pos="97396" algn="l"/>
                  </a:tabLst>
                  <a:defRPr/>
                </a:pPr>
                <a:endParaRPr kumimoji="0" lang="ko-KR" altLang="en-US" sz="1704" b="1" i="0" u="none" strike="noStrike" kern="0" cap="none" spc="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66" name="Rectangle 17">
                <a:extLst>
                  <a:ext uri="{FF2B5EF4-FFF2-40B4-BE49-F238E27FC236}">
                    <a16:creationId xmlns:a16="http://schemas.microsoft.com/office/drawing/2014/main" id="{35FFCEAA-9B66-7E8D-8892-0EE371712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500732" y="3299993"/>
                <a:ext cx="1800000" cy="27843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03C8331-14D6-300F-A166-8BC05B23E147}"/>
                  </a:ext>
                </a:extLst>
              </p:cNvPr>
              <p:cNvSpPr txBox="1"/>
              <p:nvPr/>
            </p:nvSpPr>
            <p:spPr>
              <a:xfrm>
                <a:off x="1032934" y="3094968"/>
                <a:ext cx="13708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6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태 환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9BDF424-6F4E-51B5-16FE-C0989ADB424E}"/>
                  </a:ext>
                </a:extLst>
              </p:cNvPr>
              <p:cNvSpPr txBox="1"/>
              <p:nvPr/>
            </p:nvSpPr>
            <p:spPr>
              <a:xfrm>
                <a:off x="2550157" y="2407707"/>
                <a:ext cx="3863611" cy="166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자료조사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서버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&amp; 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클라이언트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스크립트 제작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en-US" altLang="ko-KR" sz="1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NetworkManager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Main)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UI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제작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(Canvas, Text, Audio </a:t>
                </a:r>
                <a:r>
                  <a:rPr lang="en-US" altLang="ko-KR" sz="1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etc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애니메이션 구현</a:t>
                </a:r>
                <a:endPara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PPT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제작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F580120-0294-1317-D0DC-32DE97DAC576}"/>
              </a:ext>
            </a:extLst>
          </p:cNvPr>
          <p:cNvGrpSpPr/>
          <p:nvPr/>
        </p:nvGrpSpPr>
        <p:grpSpPr>
          <a:xfrm>
            <a:off x="6114923" y="1609163"/>
            <a:ext cx="5911744" cy="3626994"/>
            <a:chOff x="6104965" y="1609163"/>
            <a:chExt cx="5911744" cy="3626994"/>
          </a:xfrm>
        </p:grpSpPr>
        <p:sp>
          <p:nvSpPr>
            <p:cNvPr id="71" name="화살표: 오각형 70">
              <a:extLst>
                <a:ext uri="{FF2B5EF4-FFF2-40B4-BE49-F238E27FC236}">
                  <a16:creationId xmlns:a16="http://schemas.microsoft.com/office/drawing/2014/main" id="{B673CDCA-171F-35AD-4672-3CE2F6EF8CCE}"/>
                </a:ext>
              </a:extLst>
            </p:cNvPr>
            <p:cNvSpPr/>
            <p:nvPr/>
          </p:nvSpPr>
          <p:spPr>
            <a:xfrm flipH="1">
              <a:off x="6338202" y="1912860"/>
              <a:ext cx="5611393" cy="2981870"/>
            </a:xfrm>
            <a:prstGeom prst="homePlate">
              <a:avLst>
                <a:gd name="adj" fmla="val 20099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647E0E6-C2F3-22DF-CAA0-45B2872E5616}"/>
                </a:ext>
              </a:extLst>
            </p:cNvPr>
            <p:cNvGrpSpPr/>
            <p:nvPr/>
          </p:nvGrpSpPr>
          <p:grpSpPr>
            <a:xfrm>
              <a:off x="6104965" y="1609163"/>
              <a:ext cx="5911744" cy="3626994"/>
              <a:chOff x="6104965" y="1609163"/>
              <a:chExt cx="5911744" cy="3626994"/>
            </a:xfrm>
          </p:grpSpPr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43B49BD0-AEEC-73FD-1CA0-2766B2D53D2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125667" y="2588461"/>
                <a:ext cx="3626994" cy="1668398"/>
              </a:xfrm>
              <a:custGeom>
                <a:avLst/>
                <a:gdLst>
                  <a:gd name="T0" fmla="*/ 402 w 804"/>
                  <a:gd name="T1" fmla="*/ 282 h 360"/>
                  <a:gd name="T2" fmla="*/ 78 w 804"/>
                  <a:gd name="T3" fmla="*/ 0 h 360"/>
                  <a:gd name="T4" fmla="*/ 0 w 804"/>
                  <a:gd name="T5" fmla="*/ 0 h 360"/>
                  <a:gd name="T6" fmla="*/ 402 w 804"/>
                  <a:gd name="T7" fmla="*/ 360 h 360"/>
                  <a:gd name="T8" fmla="*/ 804 w 804"/>
                  <a:gd name="T9" fmla="*/ 0 h 360"/>
                  <a:gd name="T10" fmla="*/ 726 w 804"/>
                  <a:gd name="T11" fmla="*/ 0 h 360"/>
                  <a:gd name="T12" fmla="*/ 402 w 804"/>
                  <a:gd name="T13" fmla="*/ 282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4" h="360">
                    <a:moveTo>
                      <a:pt x="402" y="282"/>
                    </a:moveTo>
                    <a:cubicBezTo>
                      <a:pt x="237" y="282"/>
                      <a:pt x="100" y="159"/>
                      <a:pt x="7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2" y="202"/>
                      <a:pt x="194" y="360"/>
                      <a:pt x="402" y="360"/>
                    </a:cubicBezTo>
                    <a:cubicBezTo>
                      <a:pt x="610" y="360"/>
                      <a:pt x="782" y="202"/>
                      <a:pt x="804" y="0"/>
                    </a:cubicBezTo>
                    <a:cubicBezTo>
                      <a:pt x="726" y="0"/>
                      <a:pt x="726" y="0"/>
                      <a:pt x="726" y="0"/>
                    </a:cubicBezTo>
                    <a:cubicBezTo>
                      <a:pt x="704" y="159"/>
                      <a:pt x="567" y="282"/>
                      <a:pt x="402" y="282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171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0873" algn="l"/>
                    <a:tab pos="97396" algn="l"/>
                  </a:tabLst>
                  <a:defRPr/>
                </a:pPr>
                <a:endParaRPr kumimoji="0" lang="ko-KR" altLang="en-US" sz="1704" b="1" i="0" u="none" strike="noStrike" kern="0" cap="none" spc="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2AF502-E2E5-0139-D2AD-E0C022271311}"/>
                  </a:ext>
                </a:extLst>
              </p:cNvPr>
              <p:cNvSpPr txBox="1"/>
              <p:nvPr/>
            </p:nvSpPr>
            <p:spPr>
              <a:xfrm>
                <a:off x="6858407" y="3094968"/>
                <a:ext cx="13708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600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김 부 권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7935B4-FFFF-4739-301A-110186F8AB0A}"/>
                  </a:ext>
                </a:extLst>
              </p:cNvPr>
              <p:cNvSpPr txBox="1"/>
              <p:nvPr/>
            </p:nvSpPr>
            <p:spPr>
              <a:xfrm>
                <a:off x="8526804" y="2428759"/>
                <a:ext cx="3489905" cy="166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자료조사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캐릭터 움직임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, 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총알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스크립트 제작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(Player, Bullet Main)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UI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제작 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(Canvas, Text, Audio </a:t>
                </a:r>
                <a:r>
                  <a:rPr lang="en-US" altLang="ko-KR" sz="1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etc</a:t>
                </a:r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애니메이션 구현</a:t>
                </a:r>
                <a:endPara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발표</a:t>
                </a:r>
              </a:p>
            </p:txBody>
          </p:sp>
          <p:sp>
            <p:nvSpPr>
              <p:cNvPr id="70" name="Rectangle 17">
                <a:extLst>
                  <a:ext uri="{FF2B5EF4-FFF2-40B4-BE49-F238E27FC236}">
                    <a16:creationId xmlns:a16="http://schemas.microsoft.com/office/drawing/2014/main" id="{3112D2F8-27F8-95E6-1ABC-F2C287226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01013" y="3293786"/>
                <a:ext cx="1800000" cy="27843"/>
              </a:xfrm>
              <a:prstGeom prst="rect">
                <a:avLst/>
              </a:prstGeom>
              <a:solidFill>
                <a:srgbClr val="3F3F3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62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277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9010"/>
            <a:chOff x="1260766" y="457200"/>
            <a:chExt cx="3209638" cy="52901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2901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27892" y="512623"/>
            <a:ext cx="2497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4. </a:t>
            </a:r>
            <a:r>
              <a:rPr lang="ko-KR" altLang="en-US" sz="2200" b="1" dirty="0"/>
              <a:t>게임 실행 영상</a:t>
            </a:r>
          </a:p>
        </p:txBody>
      </p:sp>
      <p:pic>
        <p:nvPicPr>
          <p:cNvPr id="8" name="게임영상">
            <a:hlinkClick r:id="" action="ppaction://media"/>
            <a:extLst>
              <a:ext uri="{FF2B5EF4-FFF2-40B4-BE49-F238E27FC236}">
                <a16:creationId xmlns:a16="http://schemas.microsoft.com/office/drawing/2014/main" id="{C59C661E-9D07-4FAE-8BD5-1E5DEA50504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7061" t="20206" r="16134" b="8165"/>
          <a:stretch/>
        </p:blipFill>
        <p:spPr>
          <a:xfrm>
            <a:off x="1676641" y="1256845"/>
            <a:ext cx="8791401" cy="49123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1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878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bg2">
              <a:lumMod val="9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92543" y="521862"/>
            <a:ext cx="290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참고자료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E1B14-1B99-0E50-55EB-91159F9031EA}"/>
              </a:ext>
            </a:extLst>
          </p:cNvPr>
          <p:cNvSpPr txBox="1"/>
          <p:nvPr/>
        </p:nvSpPr>
        <p:spPr>
          <a:xfrm>
            <a:off x="650496" y="1606273"/>
            <a:ext cx="1087253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플레이어 리소스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lang="en-US" altLang="ko-KR" b="0" i="0" dirty="0">
                <a:effectLst/>
                <a:latin typeface="Roboto" panose="020B0604020202020204" pitchFamily="2" charset="0"/>
                <a:hlinkClick r:id="rId4"/>
              </a:rPr>
              <a:t>https://opengameart.org/content/gangster</a:t>
            </a:r>
            <a:endParaRPr lang="en-US" altLang="ko-KR" b="0" i="0" dirty="0">
              <a:effectLst/>
              <a:latin typeface="Roboto" panose="020B0604020202020204" pitchFamily="2" charset="0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타일 맵 리소스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hlinkClick r:id="rId5"/>
              </a:rPr>
              <a:t>Pixel Platform </a:t>
            </a:r>
            <a:r>
              <a:rPr lang="en-US" altLang="ko-KR" dirty="0" err="1">
                <a:hlinkClick r:id="rId5"/>
              </a:rPr>
              <a:t>Tileset</a:t>
            </a:r>
            <a:r>
              <a:rPr lang="en-US" altLang="ko-KR" dirty="0">
                <a:hlinkClick r:id="rId5"/>
              </a:rPr>
              <a:t> | </a:t>
            </a:r>
            <a:r>
              <a:rPr lang="en-US" altLang="ko-KR" dirty="0" err="1">
                <a:hlinkClick r:id="rId5"/>
              </a:rPr>
              <a:t>GameDev</a:t>
            </a:r>
            <a:r>
              <a:rPr lang="en-US" altLang="ko-KR" dirty="0">
                <a:hlinkClick r:id="rId5"/>
              </a:rPr>
              <a:t> Market</a:t>
            </a:r>
            <a:endParaRPr lang="en-US" altLang="ko-KR" dirty="0"/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/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오디오 클립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lang="en-US" altLang="ko-KR" dirty="0">
                <a:hlinkClick r:id="rId6"/>
              </a:rPr>
              <a:t>Military Shooter Music Pack | Audio Music | Unity Asset Store</a:t>
            </a:r>
            <a:r>
              <a:rPr lang="en-US" altLang="ko-KR" dirty="0"/>
              <a:t>(</a:t>
            </a:r>
            <a:r>
              <a:rPr lang="ko-KR" altLang="en-US" dirty="0"/>
              <a:t>배경음악</a:t>
            </a:r>
            <a:r>
              <a:rPr lang="en-US" altLang="ko-KR" dirty="0"/>
              <a:t>)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                 Zombie Survival(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총알 발사 사운드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 </a:t>
            </a: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포톤 서버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  <a:hlinkClick r:id="rId7"/>
              </a:rPr>
              <a:t>https://www.youtube.com/watch?v=8zJRxOU4aCc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dirty="0"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제작 시 참고 자료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  <a:hlinkClick r:id="rId8"/>
              </a:rPr>
              <a:t>https://goraniunity2d.blogspot.com/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294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40788" y="2793729"/>
            <a:ext cx="1503938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Q&amp;A</a:t>
            </a:r>
            <a:endParaRPr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D6D970-7663-4A53-4C1F-C4BB32E7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19" y="1912634"/>
            <a:ext cx="843827" cy="881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740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"/>
    </mc:Choice>
    <mc:Fallback xmlns="">
      <p:transition spd="slow" advTm="174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95817" y="2793729"/>
            <a:ext cx="3393878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Thank you!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 </a:t>
            </a:r>
            <a:endParaRPr lang="ko-KR" altLang="en-US" sz="4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B01454-BBC8-8798-CF41-427AC5FF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19" y="1912634"/>
            <a:ext cx="843827" cy="8810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7040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9"/>
    </mc:Choice>
    <mc:Fallback xmlns="">
      <p:transition spd="slow" advTm="667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65749"/>
            <a:ext cx="3389751" cy="492516"/>
            <a:chOff x="350983" y="457201"/>
            <a:chExt cx="3389751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39713-EEC3-45AD-6FF2-B193D0E3BE15}"/>
              </a:ext>
            </a:extLst>
          </p:cNvPr>
          <p:cNvGrpSpPr/>
          <p:nvPr/>
        </p:nvGrpSpPr>
        <p:grpSpPr>
          <a:xfrm>
            <a:off x="353986" y="441960"/>
            <a:ext cx="4569694" cy="526485"/>
            <a:chOff x="1260766" y="449580"/>
            <a:chExt cx="4569694" cy="52648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079BE2E-3E53-690D-E0D2-6531ADEE4800}"/>
                </a:ext>
              </a:extLst>
            </p:cNvPr>
            <p:cNvGrpSpPr/>
            <p:nvPr/>
          </p:nvGrpSpPr>
          <p:grpSpPr>
            <a:xfrm>
              <a:off x="2620822" y="461133"/>
              <a:ext cx="3209638" cy="514932"/>
              <a:chOff x="2355282" y="457203"/>
              <a:chExt cx="3209638" cy="51493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19CC72A-F0A3-46CD-C223-D3EBD2F9E9C7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4C3B47F1-8465-7048-541F-2E80FC654297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1031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CE79120-230D-44A4-BA80-5F7E360DE04D}"/>
                </a:ext>
              </a:extLst>
            </p:cNvPr>
            <p:cNvGrpSpPr/>
            <p:nvPr/>
          </p:nvGrpSpPr>
          <p:grpSpPr>
            <a:xfrm>
              <a:off x="1930411" y="457203"/>
              <a:ext cx="3209638" cy="508000"/>
              <a:chOff x="2355282" y="457203"/>
              <a:chExt cx="3209638" cy="5080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6AFB705-6C7F-08A8-1D98-B05C1AFA6924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C305991E-DACC-2E37-5B80-B8D60914B11E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0338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B05525-26ED-B474-C483-B5AA11FCF772}"/>
                </a:ext>
              </a:extLst>
            </p:cNvPr>
            <p:cNvGrpSpPr/>
            <p:nvPr/>
          </p:nvGrpSpPr>
          <p:grpSpPr>
            <a:xfrm>
              <a:off x="1260766" y="449580"/>
              <a:ext cx="3209638" cy="526485"/>
              <a:chOff x="1260766" y="457200"/>
              <a:chExt cx="3209638" cy="52648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E19CB05-FD7B-1BBB-AABD-6CAEDDC04CDD}"/>
                  </a:ext>
                </a:extLst>
              </p:cNvPr>
              <p:cNvSpPr/>
              <p:nvPr/>
            </p:nvSpPr>
            <p:spPr>
              <a:xfrm>
                <a:off x="1260766" y="461821"/>
                <a:ext cx="2720109" cy="5218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E1772158-84D9-5A60-B2FF-FC8EAD300252}"/>
                  </a:ext>
                </a:extLst>
              </p:cNvPr>
              <p:cNvSpPr/>
              <p:nvPr/>
            </p:nvSpPr>
            <p:spPr>
              <a:xfrm>
                <a:off x="3980878" y="457200"/>
                <a:ext cx="489526" cy="515619"/>
              </a:xfrm>
              <a:prstGeom prst="rtTriangl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81710" y="521860"/>
            <a:ext cx="3058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1. </a:t>
            </a:r>
            <a:r>
              <a:rPr lang="ko-KR" altLang="en-US" sz="2200" b="1" dirty="0"/>
              <a:t>게임 개요 및 소개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D60AEA-FCFA-229B-EF67-B40147F293D1}"/>
              </a:ext>
            </a:extLst>
          </p:cNvPr>
          <p:cNvGrpSpPr/>
          <p:nvPr/>
        </p:nvGrpSpPr>
        <p:grpSpPr>
          <a:xfrm>
            <a:off x="994093" y="1959560"/>
            <a:ext cx="4400179" cy="3952455"/>
            <a:chOff x="5704873" y="1403695"/>
            <a:chExt cx="5707815" cy="4674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CCEE30-89A6-EB39-D277-971CE93C6496}"/>
                </a:ext>
              </a:extLst>
            </p:cNvPr>
            <p:cNvSpPr/>
            <p:nvPr/>
          </p:nvSpPr>
          <p:spPr>
            <a:xfrm flipV="1">
              <a:off x="5704873" y="1403695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61EF44-2549-FD5B-CC3F-E9F7A60E42FD}"/>
                </a:ext>
              </a:extLst>
            </p:cNvPr>
            <p:cNvSpPr/>
            <p:nvPr/>
          </p:nvSpPr>
          <p:spPr>
            <a:xfrm flipV="1">
              <a:off x="5704873" y="6016749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04FCCEA-A1C9-2CAE-BCAB-5C50F389ECB3}"/>
                </a:ext>
              </a:extLst>
            </p:cNvPr>
            <p:cNvSpPr/>
            <p:nvPr/>
          </p:nvSpPr>
          <p:spPr>
            <a:xfrm flipV="1">
              <a:off x="8435753" y="1456260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79026912-3F31-5948-62E6-3160DCE72123}"/>
                </a:ext>
              </a:extLst>
            </p:cNvPr>
            <p:cNvSpPr/>
            <p:nvPr/>
          </p:nvSpPr>
          <p:spPr>
            <a:xfrm>
              <a:off x="8435753" y="5851013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내용 개체 틀 6">
            <a:extLst>
              <a:ext uri="{FF2B5EF4-FFF2-40B4-BE49-F238E27FC236}">
                <a16:creationId xmlns:a16="http://schemas.microsoft.com/office/drawing/2014/main" id="{EB1EF829-EF2C-6818-6E27-A6389ABA8A94}"/>
              </a:ext>
            </a:extLst>
          </p:cNvPr>
          <p:cNvSpPr txBox="1">
            <a:spLocks/>
          </p:cNvSpPr>
          <p:nvPr/>
        </p:nvSpPr>
        <p:spPr>
          <a:xfrm>
            <a:off x="929441" y="2288653"/>
            <a:ext cx="4523009" cy="32942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dirty="0"/>
              <a:t>포톤 서버 이용해 멀티플레이 가능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dirty="0"/>
              <a:t>총을 쏴서 상대방의 체력을 </a:t>
            </a:r>
            <a:r>
              <a:rPr lang="en-US" altLang="ko-KR" sz="1800" dirty="0"/>
              <a:t>0</a:t>
            </a:r>
            <a:r>
              <a:rPr lang="ko-KR" altLang="en-US" sz="1800" dirty="0"/>
              <a:t>으로 </a:t>
            </a:r>
            <a:br>
              <a:rPr lang="en-US" altLang="ko-KR" sz="1800" dirty="0"/>
            </a:br>
            <a:r>
              <a:rPr lang="ko-KR" altLang="en-US" sz="1800" dirty="0"/>
              <a:t>만들면 승리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dirty="0"/>
              <a:t>총알을 다 사용하면</a:t>
            </a:r>
            <a:r>
              <a:rPr lang="en-US" altLang="ko-KR" sz="1800" dirty="0"/>
              <a:t> “R” </a:t>
            </a:r>
            <a:r>
              <a:rPr lang="ko-KR" altLang="en-US" sz="1800" dirty="0"/>
              <a:t>키를 눌러 </a:t>
            </a:r>
            <a:br>
              <a:rPr lang="en-US" altLang="ko-KR" sz="1800" dirty="0"/>
            </a:br>
            <a:r>
              <a:rPr lang="ko-KR" altLang="en-US" sz="1800" dirty="0"/>
              <a:t>재장전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dirty="0"/>
              <a:t>긴장감 조성을 위한 배경음악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800" dirty="0"/>
              <a:t>카메라가 플레이어를 추적</a:t>
            </a:r>
            <a:endParaRPr lang="en-US" altLang="ko-KR" sz="18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82DA2C-DDA0-6222-76FA-5EDC2A68283F}"/>
              </a:ext>
            </a:extLst>
          </p:cNvPr>
          <p:cNvGrpSpPr/>
          <p:nvPr/>
        </p:nvGrpSpPr>
        <p:grpSpPr>
          <a:xfrm>
            <a:off x="6036808" y="1241505"/>
            <a:ext cx="118384" cy="5029242"/>
            <a:chOff x="6015394" y="767505"/>
            <a:chExt cx="118384" cy="5029242"/>
          </a:xfrm>
          <a:solidFill>
            <a:srgbClr val="FFD966"/>
          </a:solidFill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AD0A66-56E4-5097-D040-679D069C0145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974792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343493C-CBDC-4E47-1474-9779507DD551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2614107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046952-53E6-9BDE-3F3E-8BFB66770F4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4257857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C7DDEF-FD4E-448E-6D06-A78F1254A797}"/>
                </a:ext>
              </a:extLst>
            </p:cNvPr>
            <p:cNvSpPr/>
            <p:nvPr/>
          </p:nvSpPr>
          <p:spPr>
            <a:xfrm>
              <a:off x="6020839" y="767505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2E4FD4B-A9B4-BB14-7831-AA430B004527}"/>
                </a:ext>
              </a:extLst>
            </p:cNvPr>
            <p:cNvSpPr/>
            <p:nvPr/>
          </p:nvSpPr>
          <p:spPr>
            <a:xfrm>
              <a:off x="6020839" y="2392928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458606D-E0F3-8575-B5FC-29631B835A31}"/>
                </a:ext>
              </a:extLst>
            </p:cNvPr>
            <p:cNvSpPr/>
            <p:nvPr/>
          </p:nvSpPr>
          <p:spPr>
            <a:xfrm>
              <a:off x="6020839" y="4029511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8429865-D6AC-5978-32FD-75D21D32E001}"/>
                </a:ext>
              </a:extLst>
            </p:cNvPr>
            <p:cNvSpPr/>
            <p:nvPr/>
          </p:nvSpPr>
          <p:spPr>
            <a:xfrm>
              <a:off x="6015394" y="5678930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2FBBD2-864F-6D93-0B6B-B85B41503DF6}"/>
              </a:ext>
            </a:extLst>
          </p:cNvPr>
          <p:cNvGrpSpPr/>
          <p:nvPr/>
        </p:nvGrpSpPr>
        <p:grpSpPr>
          <a:xfrm>
            <a:off x="6659438" y="1954198"/>
            <a:ext cx="4400179" cy="3952455"/>
            <a:chOff x="5704873" y="1403695"/>
            <a:chExt cx="5707815" cy="467485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523B029-E480-7F14-67D7-AE65729AED89}"/>
                </a:ext>
              </a:extLst>
            </p:cNvPr>
            <p:cNvSpPr/>
            <p:nvPr/>
          </p:nvSpPr>
          <p:spPr>
            <a:xfrm flipV="1">
              <a:off x="5704873" y="1403695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3DA3186-7D96-E601-66CD-E5723BDFFC05}"/>
                </a:ext>
              </a:extLst>
            </p:cNvPr>
            <p:cNvSpPr/>
            <p:nvPr/>
          </p:nvSpPr>
          <p:spPr>
            <a:xfrm flipV="1">
              <a:off x="5704873" y="6016749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287B6B73-D749-C904-2928-0CF46E180F77}"/>
                </a:ext>
              </a:extLst>
            </p:cNvPr>
            <p:cNvSpPr/>
            <p:nvPr/>
          </p:nvSpPr>
          <p:spPr>
            <a:xfrm flipV="1">
              <a:off x="8435753" y="1456260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51C4C04-59E2-168C-A960-3F49A0652034}"/>
                </a:ext>
              </a:extLst>
            </p:cNvPr>
            <p:cNvSpPr/>
            <p:nvPr/>
          </p:nvSpPr>
          <p:spPr>
            <a:xfrm>
              <a:off x="8435753" y="5851013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내용 개체 틀 6">
            <a:extLst>
              <a:ext uri="{FF2B5EF4-FFF2-40B4-BE49-F238E27FC236}">
                <a16:creationId xmlns:a16="http://schemas.microsoft.com/office/drawing/2014/main" id="{B7955D48-2EB4-940E-8198-3F73147BA5FF}"/>
              </a:ext>
            </a:extLst>
          </p:cNvPr>
          <p:cNvSpPr txBox="1">
            <a:spLocks/>
          </p:cNvSpPr>
          <p:nvPr/>
        </p:nvSpPr>
        <p:spPr>
          <a:xfrm>
            <a:off x="6613258" y="2680234"/>
            <a:ext cx="4523009" cy="2362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좌우 이동 </a:t>
            </a:r>
            <a:r>
              <a:rPr lang="en-US" altLang="ko-KR" sz="1800" dirty="0"/>
              <a:t>: </a:t>
            </a:r>
            <a:r>
              <a:rPr lang="ko-KR" altLang="en-US" sz="1800" dirty="0"/>
              <a:t>방향키로 조작</a:t>
            </a:r>
            <a:endParaRPr lang="en-US" altLang="ko-KR" sz="1800" dirty="0"/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점프 </a:t>
            </a:r>
            <a:r>
              <a:rPr lang="en-US" altLang="ko-KR" sz="1800" dirty="0"/>
              <a:t>: </a:t>
            </a:r>
            <a:r>
              <a:rPr lang="ko-KR" altLang="en-US" sz="1800" dirty="0"/>
              <a:t>위 방향키</a:t>
            </a:r>
            <a:endParaRPr lang="en-US" altLang="ko-KR" sz="1800" dirty="0"/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총알 발사 </a:t>
            </a:r>
            <a:r>
              <a:rPr lang="en-US" altLang="ko-KR" sz="1800" dirty="0"/>
              <a:t>: Space Bar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재장전 </a:t>
            </a:r>
            <a:r>
              <a:rPr lang="en-US" altLang="ko-KR" sz="1800" dirty="0"/>
              <a:t>: R</a:t>
            </a:r>
          </a:p>
        </p:txBody>
      </p:sp>
      <p:sp>
        <p:nvSpPr>
          <p:cNvPr id="62" name="내용 개체 틀 6">
            <a:extLst>
              <a:ext uri="{FF2B5EF4-FFF2-40B4-BE49-F238E27FC236}">
                <a16:creationId xmlns:a16="http://schemas.microsoft.com/office/drawing/2014/main" id="{B718093C-1A17-0DD6-851A-DC9F650AE14E}"/>
              </a:ext>
            </a:extLst>
          </p:cNvPr>
          <p:cNvSpPr txBox="1">
            <a:spLocks/>
          </p:cNvSpPr>
          <p:nvPr/>
        </p:nvSpPr>
        <p:spPr>
          <a:xfrm>
            <a:off x="8345076" y="2106581"/>
            <a:ext cx="1048307" cy="49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ko-KR" altLang="en-US" sz="2000" b="1" dirty="0"/>
              <a:t>조작법</a:t>
            </a:r>
            <a:endParaRPr lang="en-US" altLang="ko-KR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44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65749"/>
            <a:ext cx="3389751" cy="492516"/>
            <a:chOff x="350983" y="457201"/>
            <a:chExt cx="3389751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39713-EEC3-45AD-6FF2-B193D0E3BE15}"/>
              </a:ext>
            </a:extLst>
          </p:cNvPr>
          <p:cNvGrpSpPr/>
          <p:nvPr/>
        </p:nvGrpSpPr>
        <p:grpSpPr>
          <a:xfrm>
            <a:off x="353986" y="441960"/>
            <a:ext cx="4569694" cy="526485"/>
            <a:chOff x="1260766" y="449580"/>
            <a:chExt cx="4569694" cy="52648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079BE2E-3E53-690D-E0D2-6531ADEE4800}"/>
                </a:ext>
              </a:extLst>
            </p:cNvPr>
            <p:cNvGrpSpPr/>
            <p:nvPr/>
          </p:nvGrpSpPr>
          <p:grpSpPr>
            <a:xfrm>
              <a:off x="2620822" y="461133"/>
              <a:ext cx="3209638" cy="514932"/>
              <a:chOff x="2355282" y="457203"/>
              <a:chExt cx="3209638" cy="51493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19CC72A-F0A3-46CD-C223-D3EBD2F9E9C7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4C3B47F1-8465-7048-541F-2E80FC654297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1031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CE79120-230D-44A4-BA80-5F7E360DE04D}"/>
                </a:ext>
              </a:extLst>
            </p:cNvPr>
            <p:cNvGrpSpPr/>
            <p:nvPr/>
          </p:nvGrpSpPr>
          <p:grpSpPr>
            <a:xfrm>
              <a:off x="1930411" y="457203"/>
              <a:ext cx="3209638" cy="508000"/>
              <a:chOff x="2355282" y="457203"/>
              <a:chExt cx="3209638" cy="5080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6AFB705-6C7F-08A8-1D98-B05C1AFA6924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C305991E-DACC-2E37-5B80-B8D60914B11E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0338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B05525-26ED-B474-C483-B5AA11FCF772}"/>
                </a:ext>
              </a:extLst>
            </p:cNvPr>
            <p:cNvGrpSpPr/>
            <p:nvPr/>
          </p:nvGrpSpPr>
          <p:grpSpPr>
            <a:xfrm>
              <a:off x="1260766" y="449580"/>
              <a:ext cx="3209638" cy="526485"/>
              <a:chOff x="1260766" y="457200"/>
              <a:chExt cx="3209638" cy="52648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E19CB05-FD7B-1BBB-AABD-6CAEDDC04CDD}"/>
                  </a:ext>
                </a:extLst>
              </p:cNvPr>
              <p:cNvSpPr/>
              <p:nvPr/>
            </p:nvSpPr>
            <p:spPr>
              <a:xfrm>
                <a:off x="1260766" y="461821"/>
                <a:ext cx="2720109" cy="5218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E1772158-84D9-5A60-B2FF-FC8EAD300252}"/>
                  </a:ext>
                </a:extLst>
              </p:cNvPr>
              <p:cNvSpPr/>
              <p:nvPr/>
            </p:nvSpPr>
            <p:spPr>
              <a:xfrm>
                <a:off x="3980878" y="457200"/>
                <a:ext cx="489526" cy="515619"/>
              </a:xfrm>
              <a:prstGeom prst="rtTriangl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81710" y="521860"/>
            <a:ext cx="3058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1. </a:t>
            </a:r>
            <a:r>
              <a:rPr lang="ko-KR" altLang="en-US" sz="2200" b="1" dirty="0"/>
              <a:t>게임 개요 및 소개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D60AEA-FCFA-229B-EF67-B40147F293D1}"/>
              </a:ext>
            </a:extLst>
          </p:cNvPr>
          <p:cNvGrpSpPr/>
          <p:nvPr/>
        </p:nvGrpSpPr>
        <p:grpSpPr>
          <a:xfrm>
            <a:off x="994093" y="1959560"/>
            <a:ext cx="4400179" cy="3952455"/>
            <a:chOff x="5704873" y="1403695"/>
            <a:chExt cx="5707815" cy="4674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CCEE30-89A6-EB39-D277-971CE93C6496}"/>
                </a:ext>
              </a:extLst>
            </p:cNvPr>
            <p:cNvSpPr/>
            <p:nvPr/>
          </p:nvSpPr>
          <p:spPr>
            <a:xfrm flipV="1">
              <a:off x="5704873" y="1403695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61EF44-2549-FD5B-CC3F-E9F7A60E42FD}"/>
                </a:ext>
              </a:extLst>
            </p:cNvPr>
            <p:cNvSpPr/>
            <p:nvPr/>
          </p:nvSpPr>
          <p:spPr>
            <a:xfrm flipV="1">
              <a:off x="5704873" y="6016749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04FCCEA-A1C9-2CAE-BCAB-5C50F389ECB3}"/>
                </a:ext>
              </a:extLst>
            </p:cNvPr>
            <p:cNvSpPr/>
            <p:nvPr/>
          </p:nvSpPr>
          <p:spPr>
            <a:xfrm flipV="1">
              <a:off x="8435753" y="1456260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79026912-3F31-5948-62E6-3160DCE72123}"/>
                </a:ext>
              </a:extLst>
            </p:cNvPr>
            <p:cNvSpPr/>
            <p:nvPr/>
          </p:nvSpPr>
          <p:spPr>
            <a:xfrm>
              <a:off x="8435753" y="5851013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82DA2C-DDA0-6222-76FA-5EDC2A68283F}"/>
              </a:ext>
            </a:extLst>
          </p:cNvPr>
          <p:cNvGrpSpPr/>
          <p:nvPr/>
        </p:nvGrpSpPr>
        <p:grpSpPr>
          <a:xfrm>
            <a:off x="6036808" y="1241505"/>
            <a:ext cx="118384" cy="5029242"/>
            <a:chOff x="6015394" y="767505"/>
            <a:chExt cx="118384" cy="5029242"/>
          </a:xfrm>
          <a:solidFill>
            <a:srgbClr val="FFD966"/>
          </a:solidFill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AD0A66-56E4-5097-D040-679D069C0145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974792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343493C-CBDC-4E47-1474-9779507DD551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2614107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046952-53E6-9BDE-3F3E-8BFB66770F4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4257857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C7DDEF-FD4E-448E-6D06-A78F1254A797}"/>
                </a:ext>
              </a:extLst>
            </p:cNvPr>
            <p:cNvSpPr/>
            <p:nvPr/>
          </p:nvSpPr>
          <p:spPr>
            <a:xfrm>
              <a:off x="6020839" y="767505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2E4FD4B-A9B4-BB14-7831-AA430B004527}"/>
                </a:ext>
              </a:extLst>
            </p:cNvPr>
            <p:cNvSpPr/>
            <p:nvPr/>
          </p:nvSpPr>
          <p:spPr>
            <a:xfrm>
              <a:off x="6020839" y="2392928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458606D-E0F3-8575-B5FC-29631B835A31}"/>
                </a:ext>
              </a:extLst>
            </p:cNvPr>
            <p:cNvSpPr/>
            <p:nvPr/>
          </p:nvSpPr>
          <p:spPr>
            <a:xfrm>
              <a:off x="6020839" y="4029511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8429865-D6AC-5978-32FD-75D21D32E001}"/>
                </a:ext>
              </a:extLst>
            </p:cNvPr>
            <p:cNvSpPr/>
            <p:nvPr/>
          </p:nvSpPr>
          <p:spPr>
            <a:xfrm>
              <a:off x="6015394" y="5678930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2FBBD2-864F-6D93-0B6B-B85B41503DF6}"/>
              </a:ext>
            </a:extLst>
          </p:cNvPr>
          <p:cNvGrpSpPr/>
          <p:nvPr/>
        </p:nvGrpSpPr>
        <p:grpSpPr>
          <a:xfrm>
            <a:off x="6659438" y="1954198"/>
            <a:ext cx="4400179" cy="3952455"/>
            <a:chOff x="5704873" y="1403695"/>
            <a:chExt cx="5707815" cy="467485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523B029-E480-7F14-67D7-AE65729AED89}"/>
                </a:ext>
              </a:extLst>
            </p:cNvPr>
            <p:cNvSpPr/>
            <p:nvPr/>
          </p:nvSpPr>
          <p:spPr>
            <a:xfrm flipV="1">
              <a:off x="5704873" y="1403695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3DA3186-7D96-E601-66CD-E5723BDFFC05}"/>
                </a:ext>
              </a:extLst>
            </p:cNvPr>
            <p:cNvSpPr/>
            <p:nvPr/>
          </p:nvSpPr>
          <p:spPr>
            <a:xfrm flipV="1">
              <a:off x="5704873" y="6016749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287B6B73-D749-C904-2928-0CF46E180F77}"/>
                </a:ext>
              </a:extLst>
            </p:cNvPr>
            <p:cNvSpPr/>
            <p:nvPr/>
          </p:nvSpPr>
          <p:spPr>
            <a:xfrm flipV="1">
              <a:off x="8435753" y="1456260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51C4C04-59E2-168C-A960-3F49A0652034}"/>
                </a:ext>
              </a:extLst>
            </p:cNvPr>
            <p:cNvSpPr/>
            <p:nvPr/>
          </p:nvSpPr>
          <p:spPr>
            <a:xfrm>
              <a:off x="8435753" y="5851013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내용 개체 틀 6">
            <a:extLst>
              <a:ext uri="{FF2B5EF4-FFF2-40B4-BE49-F238E27FC236}">
                <a16:creationId xmlns:a16="http://schemas.microsoft.com/office/drawing/2014/main" id="{B718093C-1A17-0DD6-851A-DC9F650AE14E}"/>
              </a:ext>
            </a:extLst>
          </p:cNvPr>
          <p:cNvSpPr txBox="1">
            <a:spLocks/>
          </p:cNvSpPr>
          <p:nvPr/>
        </p:nvSpPr>
        <p:spPr>
          <a:xfrm>
            <a:off x="8345076" y="2106581"/>
            <a:ext cx="1048307" cy="49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ko-KR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FCAB97-81AB-3C96-DE7A-8B817B70B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924" y="2151936"/>
            <a:ext cx="4370642" cy="3519852"/>
          </a:xfrm>
          <a:prstGeom prst="rect">
            <a:avLst/>
          </a:prstGeom>
        </p:spPr>
      </p:pic>
      <p:sp>
        <p:nvSpPr>
          <p:cNvPr id="42" name="내용 개체 틀 6">
            <a:extLst>
              <a:ext uri="{FF2B5EF4-FFF2-40B4-BE49-F238E27FC236}">
                <a16:creationId xmlns:a16="http://schemas.microsoft.com/office/drawing/2014/main" id="{80F557D1-E403-6D34-CFCA-016C4840D473}"/>
              </a:ext>
            </a:extLst>
          </p:cNvPr>
          <p:cNvSpPr txBox="1">
            <a:spLocks/>
          </p:cNvSpPr>
          <p:nvPr/>
        </p:nvSpPr>
        <p:spPr>
          <a:xfrm>
            <a:off x="947968" y="3038041"/>
            <a:ext cx="4523009" cy="1941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플랫폼 </a:t>
            </a:r>
            <a:r>
              <a:rPr lang="en-US" altLang="ko-KR" sz="1800" dirty="0"/>
              <a:t>: 2D</a:t>
            </a:r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장르 </a:t>
            </a:r>
            <a:r>
              <a:rPr lang="en-US" altLang="ko-KR" sz="1800" dirty="0"/>
              <a:t>: </a:t>
            </a:r>
            <a:r>
              <a:rPr lang="ko-KR" altLang="en-US" sz="1800" dirty="0"/>
              <a:t>슈팅 서바이벌 게임</a:t>
            </a:r>
            <a:endParaRPr lang="en-US" altLang="ko-KR" sz="1800" dirty="0"/>
          </a:p>
          <a:p>
            <a:pPr>
              <a:lnSpc>
                <a:spcPct val="150000"/>
              </a:lnSpc>
              <a:buFontTx/>
              <a:buChar char="-"/>
              <a:defRPr/>
            </a:pPr>
            <a:r>
              <a:rPr lang="ko-KR" altLang="en-US" sz="1800" dirty="0"/>
              <a:t>그래픽 </a:t>
            </a:r>
            <a:r>
              <a:rPr lang="en-US" altLang="ko-KR" sz="1800" dirty="0"/>
              <a:t>: </a:t>
            </a:r>
            <a:r>
              <a:rPr lang="ko-KR" altLang="en-US" sz="1800" dirty="0"/>
              <a:t>도트 그래픽</a:t>
            </a:r>
            <a:endParaRPr lang="en-US" altLang="ko-KR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72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65749"/>
            <a:ext cx="3389751" cy="492516"/>
            <a:chOff x="350983" y="457201"/>
            <a:chExt cx="3389751" cy="50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539713-EEC3-45AD-6FF2-B193D0E3BE15}"/>
              </a:ext>
            </a:extLst>
          </p:cNvPr>
          <p:cNvGrpSpPr/>
          <p:nvPr/>
        </p:nvGrpSpPr>
        <p:grpSpPr>
          <a:xfrm>
            <a:off x="353986" y="441960"/>
            <a:ext cx="4569694" cy="526485"/>
            <a:chOff x="1260766" y="449580"/>
            <a:chExt cx="4569694" cy="52648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079BE2E-3E53-690D-E0D2-6531ADEE4800}"/>
                </a:ext>
              </a:extLst>
            </p:cNvPr>
            <p:cNvGrpSpPr/>
            <p:nvPr/>
          </p:nvGrpSpPr>
          <p:grpSpPr>
            <a:xfrm>
              <a:off x="2620822" y="461133"/>
              <a:ext cx="3209638" cy="514932"/>
              <a:chOff x="2355282" y="457203"/>
              <a:chExt cx="3209638" cy="51493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19CC72A-F0A3-46CD-C223-D3EBD2F9E9C7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각 삼각형 19">
                <a:extLst>
                  <a:ext uri="{FF2B5EF4-FFF2-40B4-BE49-F238E27FC236}">
                    <a16:creationId xmlns:a16="http://schemas.microsoft.com/office/drawing/2014/main" id="{4C3B47F1-8465-7048-541F-2E80FC654297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10316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CE79120-230D-44A4-BA80-5F7E360DE04D}"/>
                </a:ext>
              </a:extLst>
            </p:cNvPr>
            <p:cNvGrpSpPr/>
            <p:nvPr/>
          </p:nvGrpSpPr>
          <p:grpSpPr>
            <a:xfrm>
              <a:off x="1930411" y="457203"/>
              <a:ext cx="3209638" cy="508000"/>
              <a:chOff x="2355282" y="457203"/>
              <a:chExt cx="3209638" cy="508000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6AFB705-6C7F-08A8-1D98-B05C1AFA6924}"/>
                  </a:ext>
                </a:extLst>
              </p:cNvPr>
              <p:cNvSpPr/>
              <p:nvPr/>
            </p:nvSpPr>
            <p:spPr>
              <a:xfrm>
                <a:off x="2355282" y="457203"/>
                <a:ext cx="2720109" cy="5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각 삼각형 22">
                <a:extLst>
                  <a:ext uri="{FF2B5EF4-FFF2-40B4-BE49-F238E27FC236}">
                    <a16:creationId xmlns:a16="http://schemas.microsoft.com/office/drawing/2014/main" id="{C305991E-DACC-2E37-5B80-B8D60914B11E}"/>
                  </a:ext>
                </a:extLst>
              </p:cNvPr>
              <p:cNvSpPr/>
              <p:nvPr/>
            </p:nvSpPr>
            <p:spPr>
              <a:xfrm>
                <a:off x="5075394" y="461819"/>
                <a:ext cx="489526" cy="50338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4B05525-26ED-B474-C483-B5AA11FCF772}"/>
                </a:ext>
              </a:extLst>
            </p:cNvPr>
            <p:cNvGrpSpPr/>
            <p:nvPr/>
          </p:nvGrpSpPr>
          <p:grpSpPr>
            <a:xfrm>
              <a:off x="1260766" y="449580"/>
              <a:ext cx="3209638" cy="526485"/>
              <a:chOff x="1260766" y="457200"/>
              <a:chExt cx="3209638" cy="52648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E19CB05-FD7B-1BBB-AABD-6CAEDDC04CDD}"/>
                  </a:ext>
                </a:extLst>
              </p:cNvPr>
              <p:cNvSpPr/>
              <p:nvPr/>
            </p:nvSpPr>
            <p:spPr>
              <a:xfrm>
                <a:off x="1260766" y="461821"/>
                <a:ext cx="2720109" cy="5218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각 삼각형 25">
                <a:extLst>
                  <a:ext uri="{FF2B5EF4-FFF2-40B4-BE49-F238E27FC236}">
                    <a16:creationId xmlns:a16="http://schemas.microsoft.com/office/drawing/2014/main" id="{E1772158-84D9-5A60-B2FF-FC8EAD300252}"/>
                  </a:ext>
                </a:extLst>
              </p:cNvPr>
              <p:cNvSpPr/>
              <p:nvPr/>
            </p:nvSpPr>
            <p:spPr>
              <a:xfrm>
                <a:off x="3980878" y="457200"/>
                <a:ext cx="489526" cy="515619"/>
              </a:xfrm>
              <a:prstGeom prst="rtTriangl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81710" y="521860"/>
            <a:ext cx="3058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1. </a:t>
            </a:r>
            <a:r>
              <a:rPr lang="ko-KR" altLang="en-US" sz="2200" b="1" dirty="0"/>
              <a:t>게임 개요 및 소개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ED60AEA-FCFA-229B-EF67-B40147F293D1}"/>
              </a:ext>
            </a:extLst>
          </p:cNvPr>
          <p:cNvGrpSpPr/>
          <p:nvPr/>
        </p:nvGrpSpPr>
        <p:grpSpPr>
          <a:xfrm>
            <a:off x="994093" y="1959560"/>
            <a:ext cx="4400179" cy="3952455"/>
            <a:chOff x="5704873" y="1403695"/>
            <a:chExt cx="5707815" cy="467485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CCEE30-89A6-EB39-D277-971CE93C6496}"/>
                </a:ext>
              </a:extLst>
            </p:cNvPr>
            <p:cNvSpPr/>
            <p:nvPr/>
          </p:nvSpPr>
          <p:spPr>
            <a:xfrm flipV="1">
              <a:off x="5704873" y="1403695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361EF44-2549-FD5B-CC3F-E9F7A60E42FD}"/>
                </a:ext>
              </a:extLst>
            </p:cNvPr>
            <p:cNvSpPr/>
            <p:nvPr/>
          </p:nvSpPr>
          <p:spPr>
            <a:xfrm flipV="1">
              <a:off x="5704873" y="6016749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A04FCCEA-A1C9-2CAE-BCAB-5C50F389ECB3}"/>
                </a:ext>
              </a:extLst>
            </p:cNvPr>
            <p:cNvSpPr/>
            <p:nvPr/>
          </p:nvSpPr>
          <p:spPr>
            <a:xfrm flipV="1">
              <a:off x="8435753" y="1456260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79026912-3F31-5948-62E6-3160DCE72123}"/>
                </a:ext>
              </a:extLst>
            </p:cNvPr>
            <p:cNvSpPr/>
            <p:nvPr/>
          </p:nvSpPr>
          <p:spPr>
            <a:xfrm>
              <a:off x="8435753" y="5851013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82DA2C-DDA0-6222-76FA-5EDC2A68283F}"/>
              </a:ext>
            </a:extLst>
          </p:cNvPr>
          <p:cNvGrpSpPr/>
          <p:nvPr/>
        </p:nvGrpSpPr>
        <p:grpSpPr>
          <a:xfrm>
            <a:off x="6036808" y="1241505"/>
            <a:ext cx="118384" cy="5029242"/>
            <a:chOff x="6015394" y="767505"/>
            <a:chExt cx="118384" cy="5029242"/>
          </a:xfrm>
          <a:solidFill>
            <a:srgbClr val="FFD966"/>
          </a:solidFill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8AD0A66-56E4-5097-D040-679D069C0145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974792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343493C-CBDC-4E47-1474-9779507DD551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2614107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2046952-53E6-9BDE-3F3E-8BFB66770F46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25" y="4257857"/>
              <a:ext cx="0" cy="1318917"/>
            </a:xfrm>
            <a:prstGeom prst="line">
              <a:avLst/>
            </a:prstGeom>
            <a:grpFill/>
            <a:ln w="222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C7DDEF-FD4E-448E-6D06-A78F1254A797}"/>
                </a:ext>
              </a:extLst>
            </p:cNvPr>
            <p:cNvSpPr/>
            <p:nvPr/>
          </p:nvSpPr>
          <p:spPr>
            <a:xfrm>
              <a:off x="6020839" y="767505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2E4FD4B-A9B4-BB14-7831-AA430B004527}"/>
                </a:ext>
              </a:extLst>
            </p:cNvPr>
            <p:cNvSpPr/>
            <p:nvPr/>
          </p:nvSpPr>
          <p:spPr>
            <a:xfrm>
              <a:off x="6020839" y="2392928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D458606D-E0F3-8575-B5FC-29631B835A31}"/>
                </a:ext>
              </a:extLst>
            </p:cNvPr>
            <p:cNvSpPr/>
            <p:nvPr/>
          </p:nvSpPr>
          <p:spPr>
            <a:xfrm>
              <a:off x="6020839" y="4029511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8429865-D6AC-5978-32FD-75D21D32E001}"/>
                </a:ext>
              </a:extLst>
            </p:cNvPr>
            <p:cNvSpPr/>
            <p:nvPr/>
          </p:nvSpPr>
          <p:spPr>
            <a:xfrm>
              <a:off x="6015394" y="5678930"/>
              <a:ext cx="112939" cy="117817"/>
            </a:xfrm>
            <a:prstGeom prst="ellipse">
              <a:avLst/>
            </a:prstGeom>
            <a:solidFill>
              <a:srgbClr val="30396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72FBBD2-864F-6D93-0B6B-B85B41503DF6}"/>
              </a:ext>
            </a:extLst>
          </p:cNvPr>
          <p:cNvGrpSpPr/>
          <p:nvPr/>
        </p:nvGrpSpPr>
        <p:grpSpPr>
          <a:xfrm>
            <a:off x="6659438" y="1954198"/>
            <a:ext cx="4400179" cy="3952455"/>
            <a:chOff x="5704873" y="1403695"/>
            <a:chExt cx="5707815" cy="467485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523B029-E480-7F14-67D7-AE65729AED89}"/>
                </a:ext>
              </a:extLst>
            </p:cNvPr>
            <p:cNvSpPr/>
            <p:nvPr/>
          </p:nvSpPr>
          <p:spPr>
            <a:xfrm flipV="1">
              <a:off x="5704873" y="1403695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3DA3186-7D96-E601-66CD-E5723BDFFC05}"/>
                </a:ext>
              </a:extLst>
            </p:cNvPr>
            <p:cNvSpPr/>
            <p:nvPr/>
          </p:nvSpPr>
          <p:spPr>
            <a:xfrm flipV="1">
              <a:off x="5704873" y="6016749"/>
              <a:ext cx="5707815" cy="61801"/>
            </a:xfrm>
            <a:prstGeom prst="rect">
              <a:avLst/>
            </a:prstGeom>
            <a:solidFill>
              <a:srgbClr val="30396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ko-KR" altLang="en-US" dirty="0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287B6B73-D749-C904-2928-0CF46E180F77}"/>
                </a:ext>
              </a:extLst>
            </p:cNvPr>
            <p:cNvSpPr/>
            <p:nvPr/>
          </p:nvSpPr>
          <p:spPr>
            <a:xfrm flipV="1">
              <a:off x="8435753" y="1456260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51C4C04-59E2-168C-A960-3F49A0652034}"/>
                </a:ext>
              </a:extLst>
            </p:cNvPr>
            <p:cNvSpPr/>
            <p:nvPr/>
          </p:nvSpPr>
          <p:spPr>
            <a:xfrm>
              <a:off x="8435753" y="5851013"/>
              <a:ext cx="237192" cy="170940"/>
            </a:xfrm>
            <a:prstGeom prst="triangle">
              <a:avLst/>
            </a:prstGeom>
            <a:solidFill>
              <a:srgbClr val="303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내용 개체 틀 6">
            <a:extLst>
              <a:ext uri="{FF2B5EF4-FFF2-40B4-BE49-F238E27FC236}">
                <a16:creationId xmlns:a16="http://schemas.microsoft.com/office/drawing/2014/main" id="{B718093C-1A17-0DD6-851A-DC9F650AE14E}"/>
              </a:ext>
            </a:extLst>
          </p:cNvPr>
          <p:cNvSpPr txBox="1">
            <a:spLocks/>
          </p:cNvSpPr>
          <p:nvPr/>
        </p:nvSpPr>
        <p:spPr>
          <a:xfrm>
            <a:off x="8345076" y="2106581"/>
            <a:ext cx="1048307" cy="49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ko-KR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FCAB97-81AB-3C96-DE7A-8B817B70B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631" y="2288651"/>
            <a:ext cx="4370642" cy="32942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BDF44F-751E-A4F4-27C9-C4F8905E7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416" y="2454432"/>
            <a:ext cx="3857625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FBD3E1-41FB-A55E-FDF1-3C74B52EC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436" y="3245844"/>
            <a:ext cx="4400179" cy="2280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354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18652" y="521859"/>
            <a:ext cx="3325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2.</a:t>
            </a:r>
            <a:r>
              <a:rPr lang="ko-KR" altLang="en-US" sz="2200" b="1" dirty="0"/>
              <a:t> 제작 과정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서버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0806F8-D47D-D0E7-6806-3A70755D241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0281" y="2042921"/>
            <a:ext cx="3573537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793CF6-4797-E849-ABDE-FF7587F59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539" y="2042921"/>
            <a:ext cx="3342153" cy="36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047F0C-7462-F1E8-0D0D-525B3EE3912A}"/>
              </a:ext>
            </a:extLst>
          </p:cNvPr>
          <p:cNvSpPr txBox="1"/>
          <p:nvPr/>
        </p:nvSpPr>
        <p:spPr>
          <a:xfrm>
            <a:off x="659732" y="1462932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PUN2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리소스 다운로드 후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생성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및 연결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3E4F27-A8FA-9DE6-364C-43C1249BE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329" y="2046138"/>
            <a:ext cx="3462907" cy="35967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04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418652" y="521859"/>
            <a:ext cx="3325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2.</a:t>
            </a:r>
            <a:r>
              <a:rPr lang="ko-KR" altLang="en-US" sz="2200" b="1" dirty="0"/>
              <a:t> 제작 과정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047F0C-7462-F1E8-0D0D-525B3EE3912A}"/>
              </a:ext>
            </a:extLst>
          </p:cNvPr>
          <p:cNvSpPr txBox="1"/>
          <p:nvPr/>
        </p:nvSpPr>
        <p:spPr>
          <a:xfrm>
            <a:off x="659732" y="1462932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접속을 위해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NetworkManager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생성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NetworkManager.cs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스크립트 추가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ECE4B8-0431-5BDD-538D-68E1CBEF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27" y="2008658"/>
            <a:ext cx="4412649" cy="43274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D52807-010D-90BF-EBC6-3612176AE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156" y="2008657"/>
            <a:ext cx="4628771" cy="43274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299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770F6E-17D7-2E57-B0F4-6E052AD49E5A}"/>
              </a:ext>
            </a:extLst>
          </p:cNvPr>
          <p:cNvSpPr/>
          <p:nvPr/>
        </p:nvSpPr>
        <p:spPr>
          <a:xfrm>
            <a:off x="350982" y="951347"/>
            <a:ext cx="11471564" cy="5523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F97E16-8FA0-B0D4-2A30-9754F55FFDDD}"/>
              </a:ext>
            </a:extLst>
          </p:cNvPr>
          <p:cNvGrpSpPr/>
          <p:nvPr/>
        </p:nvGrpSpPr>
        <p:grpSpPr>
          <a:xfrm>
            <a:off x="2172163" y="458129"/>
            <a:ext cx="3389751" cy="492516"/>
            <a:chOff x="350983" y="457201"/>
            <a:chExt cx="3389751" cy="5080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AD0EB9-8DCC-151F-7C01-E2DD5394747D}"/>
                </a:ext>
              </a:extLst>
            </p:cNvPr>
            <p:cNvSpPr/>
            <p:nvPr/>
          </p:nvSpPr>
          <p:spPr>
            <a:xfrm>
              <a:off x="350983" y="457201"/>
              <a:ext cx="2900218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06125ADE-03E5-4949-2A7C-9DBD3AD37BE5}"/>
                </a:ext>
              </a:extLst>
            </p:cNvPr>
            <p:cNvSpPr/>
            <p:nvPr/>
          </p:nvSpPr>
          <p:spPr>
            <a:xfrm>
              <a:off x="3251208" y="457201"/>
              <a:ext cx="489526" cy="50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액자 28">
            <a:extLst>
              <a:ext uri="{FF2B5EF4-FFF2-40B4-BE49-F238E27FC236}">
                <a16:creationId xmlns:a16="http://schemas.microsoft.com/office/drawing/2014/main" id="{B28FBC61-308B-0333-0E09-51AF1A2F414D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frame">
            <a:avLst>
              <a:gd name="adj1" fmla="val 2105"/>
            </a:avLst>
          </a:prstGeom>
          <a:solidFill>
            <a:srgbClr val="30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079BE2E-3E53-690D-E0D2-6531ADEE4800}"/>
              </a:ext>
            </a:extLst>
          </p:cNvPr>
          <p:cNvGrpSpPr/>
          <p:nvPr/>
        </p:nvGrpSpPr>
        <p:grpSpPr>
          <a:xfrm>
            <a:off x="1714042" y="450513"/>
            <a:ext cx="3209638" cy="512620"/>
            <a:chOff x="2355282" y="452583"/>
            <a:chExt cx="3209638" cy="51262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9CC72A-F0A3-46CD-C223-D3EBD2F9E9C7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4C3B47F1-8465-7048-541F-2E80FC654297}"/>
                </a:ext>
              </a:extLst>
            </p:cNvPr>
            <p:cNvSpPr/>
            <p:nvPr/>
          </p:nvSpPr>
          <p:spPr>
            <a:xfrm>
              <a:off x="5075394" y="452583"/>
              <a:ext cx="489526" cy="51031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CE79120-230D-44A4-BA80-5F7E360DE04D}"/>
              </a:ext>
            </a:extLst>
          </p:cNvPr>
          <p:cNvGrpSpPr/>
          <p:nvPr/>
        </p:nvGrpSpPr>
        <p:grpSpPr>
          <a:xfrm>
            <a:off x="1023631" y="449583"/>
            <a:ext cx="3209638" cy="508000"/>
            <a:chOff x="2355282" y="457203"/>
            <a:chExt cx="3209638" cy="5080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AFB705-6C7F-08A8-1D98-B05C1AFA6924}"/>
                </a:ext>
              </a:extLst>
            </p:cNvPr>
            <p:cNvSpPr/>
            <p:nvPr/>
          </p:nvSpPr>
          <p:spPr>
            <a:xfrm>
              <a:off x="2355282" y="457203"/>
              <a:ext cx="2720109" cy="5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305991E-DACC-2E37-5B80-B8D60914B11E}"/>
                </a:ext>
              </a:extLst>
            </p:cNvPr>
            <p:cNvSpPr/>
            <p:nvPr/>
          </p:nvSpPr>
          <p:spPr>
            <a:xfrm>
              <a:off x="5075394" y="461819"/>
              <a:ext cx="489526" cy="5033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4B05525-26ED-B474-C483-B5AA11FCF772}"/>
              </a:ext>
            </a:extLst>
          </p:cNvPr>
          <p:cNvGrpSpPr/>
          <p:nvPr/>
        </p:nvGrpSpPr>
        <p:grpSpPr>
          <a:xfrm>
            <a:off x="353986" y="441960"/>
            <a:ext cx="3209638" cy="526485"/>
            <a:chOff x="1260766" y="457200"/>
            <a:chExt cx="3209638" cy="52648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E19CB05-FD7B-1BBB-AABD-6CAEDDC04CDD}"/>
                </a:ext>
              </a:extLst>
            </p:cNvPr>
            <p:cNvSpPr/>
            <p:nvPr/>
          </p:nvSpPr>
          <p:spPr>
            <a:xfrm>
              <a:off x="1260766" y="461821"/>
              <a:ext cx="2720109" cy="521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1772158-84D9-5A60-B2FF-FC8EAD300252}"/>
                </a:ext>
              </a:extLst>
            </p:cNvPr>
            <p:cNvSpPr/>
            <p:nvPr/>
          </p:nvSpPr>
          <p:spPr>
            <a:xfrm>
              <a:off x="3980878" y="457200"/>
              <a:ext cx="489526" cy="51561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7674C8-24BF-F033-2A72-B1557E25718F}"/>
              </a:ext>
            </a:extLst>
          </p:cNvPr>
          <p:cNvSpPr txBox="1"/>
          <p:nvPr/>
        </p:nvSpPr>
        <p:spPr>
          <a:xfrm>
            <a:off x="372473" y="521859"/>
            <a:ext cx="465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</a:t>
            </a:r>
            <a:r>
              <a:rPr lang="ko-KR" altLang="en-US" sz="2000" b="1" dirty="0"/>
              <a:t> 제작 과정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플레이어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2EDC8A-9855-CB8D-A571-3BA65AB0BC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2" y="1733267"/>
            <a:ext cx="5040000" cy="45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FA5105-20F7-E9A1-8934-B3B2D46C24C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50916" y="1727703"/>
            <a:ext cx="5040000" cy="45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2D2321-E89D-1E81-1329-BE145ED05C85}"/>
              </a:ext>
            </a:extLst>
          </p:cNvPr>
          <p:cNvSpPr txBox="1"/>
          <p:nvPr/>
        </p:nvSpPr>
        <p:spPr>
          <a:xfrm>
            <a:off x="659732" y="1174194"/>
            <a:ext cx="1087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플레이어 리소스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 -&gt; </a:t>
            </a:r>
            <a:r>
              <a:rPr lang="ko-KR" altLang="en-US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스프라이트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Slice -&gt; Capsule Collider 2D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en-US" altLang="ko-KR" dirty="0" err="1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Rigidbody</a:t>
            </a:r>
            <a:r>
              <a:rPr lang="en-US" altLang="ko-KR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2D </a:t>
            </a:r>
            <a:r>
              <a:rPr lang="ko-KR" altLang="en-US" dirty="0">
                <a:solidFill>
                  <a:srgbClr val="152B39">
                    <a:alpha val="50000"/>
                  </a:srgbClr>
                </a:solidFill>
                <a:effectLst>
                  <a:outerShdw algn="ctr" rotWithShape="0">
                    <a:srgbClr val="000000">
                      <a:alpha val="50000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52B39">
                  <a:alpha val="50000"/>
                </a:srgbClr>
              </a:solidFill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0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75"/>
    </mc:Choice>
    <mc:Fallback xmlns="">
      <p:transition spd="slow" advTm="115575"/>
    </mc:Fallback>
  </mc:AlternateContent>
  <p:extLst>
    <p:ext uri="{E180D4A7-C9FB-4DFB-919C-405C955672EB}">
      <p14:showEvtLst xmlns:p14="http://schemas.microsoft.com/office/powerpoint/2010/main">
        <p14:playEvt time="4972" objId="4"/>
        <p14:triggerEvt type="onClick" time="4973" objId="4"/>
        <p14:pauseEvt time="115566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1093</Words>
  <Application>Microsoft Office PowerPoint</Application>
  <PresentationFormat>와이드스크린</PresentationFormat>
  <Paragraphs>203</Paragraphs>
  <Slides>33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KoPub돋움체 Bold</vt:lpstr>
      <vt:lpstr>나눔바른고딕</vt:lpstr>
      <vt:lpstr>돋움체</vt:lpstr>
      <vt:lpstr>맑은 고딕</vt:lpstr>
      <vt:lpstr>배달의민족 주아</vt:lpstr>
      <vt:lpstr>Arial</vt:lpstr>
      <vt:lpstr>Roboto</vt:lpstr>
      <vt:lpstr>35_Office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이태환</dc:creator>
  <cp:lastModifiedBy>김부권</cp:lastModifiedBy>
  <cp:revision>146</cp:revision>
  <cp:lastPrinted>2022-03-10T07:20:15Z</cp:lastPrinted>
  <dcterms:created xsi:type="dcterms:W3CDTF">2021-12-09T06:07:30Z</dcterms:created>
  <dcterms:modified xsi:type="dcterms:W3CDTF">2022-06-13T14:20:38Z</dcterms:modified>
</cp:coreProperties>
</file>